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comments/comment1.xml" ContentType="application/vnd.openxmlformats-officedocument.presentationml.comments+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1pPr>
    <a:lvl2pPr marL="0" marR="0" indent="228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2pPr>
    <a:lvl3pPr marL="0" marR="0" indent="457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3pPr>
    <a:lvl4pPr marL="0" marR="0" indent="685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4pPr>
    <a:lvl5pPr marL="0" marR="0" indent="9144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5pPr>
    <a:lvl6pPr marL="0" marR="0" indent="11430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6pPr>
    <a:lvl7pPr marL="0" marR="0" indent="13716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7pPr>
    <a:lvl8pPr marL="0" marR="0" indent="16002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8pPr>
    <a:lvl9pPr marL="0" marR="0" indent="182880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eonardo Almeida" initials="L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noFill/>
        </a:fill>
      </a:tcStyle>
    </a:wholeTbl>
    <a:band2H>
      <a:tcTxStyle b="def" i="def"/>
      <a:tcStyle>
        <a:tcBdr/>
        <a:fill>
          <a:solidFill>
            <a:srgbClr val="CBCBCB">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solidFill>
                <a:srgbClr val="5C5C5C"/>
              </a:solidFill>
              <a:prstDash val="solid"/>
              <a:miter lim="400000"/>
            </a:ln>
          </a:bottom>
          <a:insideH>
            <a:ln w="12700" cap="flat">
              <a:solidFill>
                <a:srgbClr val="5C5C5C"/>
              </a:solidFill>
              <a:prstDash val="solid"/>
              <a:miter lim="400000"/>
            </a:ln>
          </a:insideH>
          <a:insideV>
            <a:ln w="12700" cap="flat">
              <a:noFill/>
              <a:miter lim="400000"/>
            </a:ln>
          </a:insideV>
        </a:tcBdr>
        <a:fill>
          <a:solidFill>
            <a:srgbClr val="CBCBCB">
              <a:alpha val="36000"/>
            </a:srgbClr>
          </a:solid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solidFill>
                <a:srgbClr val="EBEBEB"/>
              </a:solidFill>
              <a:prstDash val="solid"/>
              <a:miter lim="400000"/>
            </a:ln>
          </a:insideH>
          <a:insideV>
            <a:ln w="12700" cap="flat">
              <a:noFill/>
              <a:miter lim="400000"/>
            </a:ln>
          </a:insideV>
        </a:tcBdr>
        <a:fill>
          <a:solidFill>
            <a:schemeClr val="accent1">
              <a:hueOff val="-522454"/>
              <a:satOff val="1153"/>
              <a:lumOff val="13444"/>
            </a:schemeClr>
          </a:solidFill>
        </a:fill>
      </a:tcStyle>
    </a:firstRow>
  </a:tblStyle>
  <a:tblStyle styleId="{C7B018BB-80A7-4F77-B60F-C8B233D01FF8}" styleName="">
    <a:tblBg/>
    <a:wholeTbl>
      <a:tcTxStyle b="off" i="off">
        <a:font>
          <a:latin typeface="Iowan Old Style"/>
          <a:ea typeface="Iowan Old Style"/>
          <a:cs typeface="Iowan Old Styl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Col>
    <a:lastRow>
      <a:tcTxStyle b="off" i="off">
        <a:font>
          <a:latin typeface="DIN Alternate"/>
          <a:ea typeface="DIN Alternate"/>
          <a:cs typeface="DIN Alternate"/>
        </a:font>
        <a:schemeClr val="accent2">
          <a:satOff val="-3676"/>
          <a:lumOff val="-12171"/>
        </a:schemeClr>
      </a:tcTxStyle>
      <a:tcStyle>
        <a:tcBdr>
          <a:left>
            <a:ln w="12700" cap="flat">
              <a:solidFill>
                <a:srgbClr val="808251"/>
              </a:solidFill>
              <a:prstDash val="solid"/>
              <a:miter lim="400000"/>
            </a:ln>
          </a:left>
          <a:right>
            <a:ln w="12700" cap="flat">
              <a:solidFill>
                <a:srgbClr val="808251"/>
              </a:solidFill>
              <a:prstDash val="solid"/>
              <a:miter lim="400000"/>
            </a:ln>
          </a:right>
          <a:top>
            <a:ln w="508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noFill/>
        </a:fill>
      </a:tcStyle>
    </a:lastRow>
    <a:firstRow>
      <a:tcTxStyle b="off" i="off">
        <a:font>
          <a:latin typeface="DIN Alternate"/>
          <a:ea typeface="DIN Alternate"/>
          <a:cs typeface="DIN Alternate"/>
        </a:font>
        <a:srgbClr val="FFFFFF"/>
      </a:tcTxStyle>
      <a:tcStyle>
        <a:tcBdr>
          <a:left>
            <a:ln w="12700" cap="flat">
              <a:solidFill>
                <a:srgbClr val="808251"/>
              </a:solidFill>
              <a:prstDash val="solid"/>
              <a:miter lim="400000"/>
            </a:ln>
          </a:left>
          <a:right>
            <a:ln w="12700" cap="flat">
              <a:solidFill>
                <a:srgbClr val="808251"/>
              </a:solidFill>
              <a:prstDash val="solid"/>
              <a:miter lim="400000"/>
            </a:ln>
          </a:right>
          <a:top>
            <a:ln w="12700" cap="flat">
              <a:solidFill>
                <a:srgbClr val="808251"/>
              </a:solidFill>
              <a:prstDash val="solid"/>
              <a:miter lim="400000"/>
            </a:ln>
          </a:top>
          <a:bottom>
            <a:ln w="12700" cap="flat">
              <a:solidFill>
                <a:srgbClr val="808251"/>
              </a:solidFill>
              <a:prstDash val="solid"/>
              <a:miter lim="400000"/>
            </a:ln>
          </a:bottom>
          <a:insideH>
            <a:ln w="12700" cap="flat">
              <a:solidFill>
                <a:srgbClr val="808251"/>
              </a:solidFill>
              <a:prstDash val="solid"/>
              <a:miter lim="400000"/>
            </a:ln>
          </a:insideH>
          <a:insideV>
            <a:ln w="12700" cap="flat">
              <a:solidFill>
                <a:srgbClr val="808251"/>
              </a:solidFill>
              <a:prstDash val="solid"/>
              <a:miter lim="400000"/>
            </a:ln>
          </a:insideV>
        </a:tcBdr>
        <a:fill>
          <a:solidFill>
            <a:srgbClr val="8F9541">
              <a:alpha val="75000"/>
            </a:srgbClr>
          </a:solidFill>
        </a:fill>
      </a:tcStyle>
    </a:firstRow>
  </a:tblStyle>
  <a:tblStyle styleId="{EEE7283C-3CF3-47DC-8721-378D4A62B228}" styleName="">
    <a:tblBg/>
    <a:wholeTbl>
      <a:tcTxStyle b="off" i="off">
        <a:font>
          <a:latin typeface="Iowan Old Style"/>
          <a:ea typeface="Iowan Old Style"/>
          <a:cs typeface="Iowan Old Styl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wholeTbl>
    <a:band2H>
      <a:tcTxStyle b="def" i="def"/>
      <a:tcStyle>
        <a:tcBdr/>
        <a:fill>
          <a:solidFill>
            <a:srgbClr val="A8A861">
              <a:alpha val="27000"/>
            </a:srgbClr>
          </a:solidFill>
        </a:fill>
      </a:tcStyle>
    </a:band2H>
    <a:firstCol>
      <a:tcTxStyle b="off" i="off">
        <a:font>
          <a:latin typeface="DIN Alternate"/>
          <a:ea typeface="DIN Alternate"/>
          <a:cs typeface="DIN Alternate"/>
        </a:font>
        <a:srgbClr val="FFFFFF"/>
      </a:tcTxStyle>
      <a:tcStyle>
        <a:tcBdr>
          <a:left>
            <a:ln w="12700" cap="flat">
              <a:solidFill>
                <a:srgbClr val="FFFDEF"/>
              </a:solidFill>
              <a:prstDash val="solid"/>
              <a:miter lim="400000"/>
            </a:ln>
          </a:left>
          <a:right>
            <a:ln w="12700" cap="flat">
              <a:solidFill>
                <a:srgbClr val="FFFDEF"/>
              </a:solidFill>
              <a:prstDash val="solid"/>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solidFill>
                <a:srgbClr val="FFFDEF"/>
              </a:solidFill>
              <a:prstDash val="solid"/>
              <a:miter lim="400000"/>
            </a:ln>
          </a:top>
          <a:bottom>
            <a:ln w="12700" cap="flat">
              <a:solidFill>
                <a:srgbClr val="FFFDEF"/>
              </a:solidFill>
              <a:prstDash val="solid"/>
              <a:miter lim="400000"/>
            </a:ln>
          </a:bottom>
          <a:insideH>
            <a:ln w="12700" cap="flat">
              <a:solidFill>
                <a:srgbClr val="FFFDEF"/>
              </a:solidFill>
              <a:prstDash val="solid"/>
              <a:miter lim="400000"/>
            </a:ln>
          </a:insideH>
          <a:insideV>
            <a:ln w="12700" cap="flat">
              <a:noFill/>
              <a:miter lim="400000"/>
            </a:ln>
          </a:insideV>
        </a:tcBdr>
        <a:fill>
          <a:noFill/>
        </a:fill>
      </a:tcStyle>
    </a:firstRow>
  </a:tblStyle>
  <a:tblStyle styleId="{CF821DB8-F4EB-4A41-A1BA-3FCAFE7338EE}"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wholeTbl>
    <a:band2H>
      <a:tcTxStyle b="def" i="def"/>
      <a:tcStyle>
        <a:tcBdr/>
        <a:fill>
          <a:solidFill>
            <a:srgbClr val="CBCBCB">
              <a:alpha val="36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25400" cap="flat">
              <a:solidFill>
                <a:schemeClr val="accent3">
                  <a:hueOff val="-256224"/>
                  <a:satOff val="-13732"/>
                  <a:lumOff val="-19712"/>
                  <a:alpha val="61000"/>
                </a:schemeClr>
              </a:solidFill>
              <a:prstDash val="solid"/>
              <a:miter lim="400000"/>
            </a:ln>
          </a:right>
          <a:top>
            <a:ln w="25400" cap="flat">
              <a:solidFill>
                <a:schemeClr val="accent3">
                  <a:hueOff val="-256224"/>
                  <a:satOff val="-13732"/>
                  <a:lumOff val="-19712"/>
                  <a:alpha val="61000"/>
                </a:schemeClr>
              </a:solidFill>
              <a:prstDash val="solid"/>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25400" cap="flat">
              <a:solidFill>
                <a:schemeClr val="accent3">
                  <a:hueOff val="-256224"/>
                  <a:satOff val="-13732"/>
                  <a:lumOff val="-19712"/>
                  <a:alpha val="61000"/>
                </a:schemeClr>
              </a:solidFill>
              <a:prstDash val="solid"/>
              <a:miter lim="400000"/>
            </a:ln>
          </a:top>
          <a:bottom>
            <a:ln w="12700" cap="flat">
              <a:noFill/>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25400" cap="flat">
              <a:solidFill>
                <a:schemeClr val="accent3">
                  <a:hueOff val="-256224"/>
                  <a:satOff val="-13732"/>
                  <a:lumOff val="-19712"/>
                  <a:alpha val="61000"/>
                </a:schemeClr>
              </a:solidFill>
              <a:prstDash val="solid"/>
              <a:miter lim="400000"/>
            </a:ln>
          </a:bottom>
          <a:insideH>
            <a:ln w="25400" cap="flat">
              <a:solidFill>
                <a:schemeClr val="accent3">
                  <a:hueOff val="-256224"/>
                  <a:satOff val="-13732"/>
                  <a:lumOff val="-19712"/>
                  <a:alpha val="61000"/>
                </a:schemeClr>
              </a:solidFill>
              <a:prstDash val="solid"/>
              <a:miter lim="400000"/>
            </a:ln>
          </a:insideH>
          <a:insideV>
            <a:ln w="12700" cap="flat">
              <a:noFill/>
              <a:miter lim="400000"/>
            </a:ln>
          </a:insideV>
        </a:tcBdr>
        <a:fill>
          <a:noFill/>
        </a:fill>
      </a:tcStyle>
    </a:firstRow>
  </a:tblStyle>
  <a:tblStyle styleId="{33BA23B1-9221-436E-865A-0063620EA4FD}"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wholeTbl>
    <a:band2H>
      <a:tcTxStyle b="def" i="def"/>
      <a:tcStyle>
        <a:tcBdr/>
        <a:fill>
          <a:solidFill>
            <a:srgbClr val="AEAEAE">
              <a:alpha val="25000"/>
            </a:srgbClr>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797B8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CBCBCB">
              <a:alpha val="25000"/>
            </a:srgbClr>
          </a:solidFill>
        </a:fill>
      </a:tcStyle>
    </a:firstCol>
    <a:la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lastRow>
    <a:firstRow>
      <a:tcTxStyle b="off" i="off">
        <a:font>
          <a:latin typeface="DIN Alternate"/>
          <a:ea typeface="DIN Alternate"/>
          <a:cs typeface="DIN Alternat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51504B">
              <a:alpha val="80000"/>
            </a:srgbClr>
          </a:solidFill>
        </a:fill>
      </a:tcStyle>
    </a:firstRow>
  </a:tblStyle>
  <a:tblStyle styleId="{2708684C-4D16-4618-839F-0558EEFCDFE6}" styleName="">
    <a:tblBg/>
    <a:wholeTbl>
      <a:tcTxStyle b="off" i="off">
        <a:font>
          <a:latin typeface="Iowan Old Style"/>
          <a:ea typeface="Iowan Old Style"/>
          <a:cs typeface="Iowan Old Style"/>
        </a:font>
        <a:srgbClr val="5C5C5C"/>
      </a:tcTxStyle>
      <a:tcStyle>
        <a:tcBdr>
          <a:left>
            <a:ln w="12700" cap="flat">
              <a:noFill/>
              <a:miter lim="400000"/>
            </a:ln>
          </a:left>
          <a:right>
            <a:ln w="12700" cap="flat">
              <a:noFill/>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wholeTbl>
    <a:band2H>
      <a:tcTxStyle b="def" i="def"/>
      <a:tcStyle>
        <a:tcBdr/>
        <a:fill>
          <a:solidFill>
            <a:srgbClr val="EDEEEE"/>
          </a:solidFill>
        </a:fill>
      </a:tcStyle>
    </a:band2H>
    <a:firstCol>
      <a:tcTxStyle b="off" i="off">
        <a:font>
          <a:latin typeface="DIN Alternate"/>
          <a:ea typeface="DIN Alternate"/>
          <a:cs typeface="DIN Alternate"/>
        </a:font>
        <a:srgbClr val="5C5C5C"/>
      </a:tcTxStyle>
      <a:tcStyle>
        <a:tcBdr>
          <a:left>
            <a:ln w="12700" cap="flat">
              <a:noFill/>
              <a:miter lim="400000"/>
            </a:ln>
          </a:left>
          <a:right>
            <a:ln w="12700" cap="flat">
              <a:solidFill>
                <a:srgbClr val="5C5C5C"/>
              </a:solidFill>
              <a:prstDash val="solid"/>
              <a:miter lim="400000"/>
            </a:ln>
          </a:right>
          <a:top>
            <a:ln w="12700" cap="flat">
              <a:solidFill>
                <a:srgbClr val="5C5C5C"/>
              </a:solidFill>
              <a:custDash>
                <a:ds d="200000" sp="200000"/>
              </a:custDash>
              <a:miter lim="400000"/>
            </a:ln>
          </a:top>
          <a:bottom>
            <a:ln w="12700" cap="flat">
              <a:solidFill>
                <a:srgbClr val="5C5C5C"/>
              </a:solidFill>
              <a:custDash>
                <a:ds d="200000" sp="200000"/>
              </a:custDash>
              <a:miter lim="400000"/>
            </a:ln>
          </a:bottom>
          <a:insideH>
            <a:ln w="12700" cap="flat">
              <a:solidFill>
                <a:srgbClr val="5C5C5C"/>
              </a:solidFill>
              <a:custDash>
                <a:ds d="200000" sp="200000"/>
              </a:custDash>
              <a:miter lim="400000"/>
            </a:ln>
          </a:insideH>
          <a:insideV>
            <a:ln w="12700" cap="flat">
              <a:noFill/>
              <a:miter lim="400000"/>
            </a:ln>
          </a:insideV>
        </a:tcBdr>
        <a:fill>
          <a:noFill/>
        </a:fill>
      </a:tcStyle>
    </a:firstCol>
    <a:la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solidFill>
                <a:srgbClr val="5C5C5C"/>
              </a:solidFill>
              <a:prstDash val="solid"/>
              <a:miter lim="400000"/>
            </a:ln>
          </a:top>
          <a:bottom>
            <a:ln w="12700" cap="flat">
              <a:noFill/>
              <a:miter lim="400000"/>
            </a:ln>
          </a:bottom>
          <a:insideH>
            <a:ln w="12700" cap="flat">
              <a:solidFill>
                <a:srgbClr val="5C5C5C"/>
              </a:solidFill>
              <a:custDash>
                <a:ds d="200000" sp="200000"/>
              </a:custDash>
              <a:miter lim="400000"/>
            </a:ln>
          </a:insideH>
          <a:insideV>
            <a:ln w="12700" cap="flat">
              <a:noFill/>
              <a:miter lim="400000"/>
            </a:ln>
          </a:insideV>
        </a:tcBdr>
        <a:fill>
          <a:noFill/>
        </a:fill>
      </a:tcStyle>
    </a:lastRow>
    <a:firstRow>
      <a:tcTxStyle b="off" i="off">
        <a:font>
          <a:latin typeface="DIN Alternate"/>
          <a:ea typeface="DIN Alternate"/>
          <a:cs typeface="DIN Alternate"/>
        </a:font>
        <a:srgbClr val="5C5C5C"/>
      </a:tcTxStyle>
      <a:tcStyle>
        <a:tcBdr>
          <a:left>
            <a:ln w="12700" cap="flat">
              <a:noFill/>
              <a:miter lim="400000"/>
            </a:ln>
          </a:left>
          <a:right>
            <a:ln w="12700" cap="flat">
              <a:noFill/>
              <a:miter lim="400000"/>
            </a:ln>
          </a:right>
          <a:top>
            <a:ln w="12700" cap="flat">
              <a:noFill/>
              <a:miter lim="400000"/>
            </a:ln>
          </a:top>
          <a:bottom>
            <a:ln w="12700" cap="flat">
              <a:solidFill>
                <a:srgbClr val="5C5C5C"/>
              </a:solidFill>
              <a:prstDash val="solid"/>
              <a:miter lim="400000"/>
            </a:ln>
          </a:bottom>
          <a:insideH>
            <a:ln w="12700" cap="flat">
              <a:solidFill>
                <a:srgbClr val="5C5C5C"/>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comments" Target="comments/comment1.xml"/><Relationship Id="rId40" Type="http://schemas.openxmlformats.org/officeDocument/2006/relationships/slide" Target="slides/slide32.xml"/><Relationship Id="rId41" Type="http://schemas.openxmlformats.org/officeDocument/2006/relationships/slide" Target="slides/slide33.xml"/><Relationship Id="rId42" Type="http://schemas.openxmlformats.org/officeDocument/2006/relationships/slide" Target="slides/slide34.xml"/><Relationship Id="rId43" Type="http://schemas.openxmlformats.org/officeDocument/2006/relationships/slide" Target="slides/slide35.xml"/><Relationship Id="rId44" Type="http://schemas.openxmlformats.org/officeDocument/2006/relationships/slide" Target="slides/slide36.xml"/><Relationship Id="rId45" Type="http://schemas.openxmlformats.org/officeDocument/2006/relationships/slide" Target="slides/slide37.xml"/><Relationship Id="rId46" Type="http://schemas.openxmlformats.org/officeDocument/2006/relationships/slide" Target="slides/slide38.xml"/><Relationship Id="rId47" Type="http://schemas.openxmlformats.org/officeDocument/2006/relationships/slide" Target="slides/slide39.xml"/><Relationship Id="rId48" Type="http://schemas.openxmlformats.org/officeDocument/2006/relationships/slide" Target="slides/slide40.xml"/><Relationship Id="rId49" Type="http://schemas.openxmlformats.org/officeDocument/2006/relationships/slide" Target="slides/slide41.xml"/><Relationship Id="rId50" Type="http://schemas.openxmlformats.org/officeDocument/2006/relationships/slide" Target="slides/slide42.xml"/><Relationship Id="rId51" Type="http://schemas.openxmlformats.org/officeDocument/2006/relationships/slide" Target="slides/slide43.xml"/><Relationship Id="rId52" Type="http://schemas.openxmlformats.org/officeDocument/2006/relationships/slide" Target="slides/slide44.xml"/><Relationship Id="rId53" Type="http://schemas.openxmlformats.org/officeDocument/2006/relationships/slide" Target="slides/slide45.xml"/><Relationship Id="rId54" Type="http://schemas.openxmlformats.org/officeDocument/2006/relationships/slide" Target="slides/slide46.xml"/><Relationship Id="rId55" Type="http://schemas.openxmlformats.org/officeDocument/2006/relationships/slide" Target="slides/slide47.xml"/><Relationship Id="rId56" Type="http://schemas.openxmlformats.org/officeDocument/2006/relationships/slide" Target="slides/slide48.xml"/><Relationship Id="rId57" Type="http://schemas.openxmlformats.org/officeDocument/2006/relationships/slide" Target="slides/slide49.xml"/><Relationship Id="rId58" Type="http://schemas.openxmlformats.org/officeDocument/2006/relationships/slide" Target="slides/slide50.xml"/><Relationship Id="rId59" Type="http://schemas.openxmlformats.org/officeDocument/2006/relationships/slide" Target="slides/slide5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7-08-27T20:20:01.601" idx="1">
    <p:pos x="167" y="2459"/>
    <p:text>Definição dos Objetivos e Escopo: Determinam as fronteiras do estudo (temporal e geográfica), a quem se destinam os resultados, os critérios de qualidade, as regras de corte e as categorias de impacto a serem consideradas.
Análise de Inventários:  Coleta dos dados que representam os fluxos de massa e energia que entram e que saem das diversas etapas do ciclo de vida do produto, dentro das fronteiras estabelecidas na fase anterior.
Avaliação dos Impactos: Impactos ambientais a partir dos fluxos definidos no inventário através da multiplicação dos valores brutos por fatores de equivalência que remetem a resultados em unidades comuns, como por exemplo, kg de CO2 equivalentes para a categoria de aquecimento global.
Interpretação: estudo, checar a integridade, a sensibilidade e a consistência dos resultados</p:text>
    <p:extLst>
      <p:ext uri="{C676402C-5697-4E1C-873F-D02D1690AC5C}">
        <p15:threadingInfo xmlns:p15="http://schemas.microsoft.com/office/powerpoint/2012/main" timeZoneBias="180"/>
      </p:ext>
    </p:extLst>
  </p:cm>
</p:cmLst>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ph type="sldImg"/>
          </p:nvPr>
        </p:nvSpPr>
        <p:spPr>
          <a:xfrm>
            <a:off x="1143000" y="685800"/>
            <a:ext cx="4572000" cy="3429000"/>
          </a:xfrm>
          <a:prstGeom prst="rect">
            <a:avLst/>
          </a:prstGeom>
        </p:spPr>
        <p:txBody>
          <a:bodyPr/>
          <a:lstStyle/>
          <a:p>
            <a:pPr/>
          </a:p>
        </p:txBody>
      </p:sp>
      <p:sp>
        <p:nvSpPr>
          <p:cNvPr id="126" name="Shape 12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ítulo e Subtítulo">
    <p:spTree>
      <p:nvGrpSpPr>
        <p:cNvPr id="1" name=""/>
        <p:cNvGrpSpPr/>
        <p:nvPr/>
      </p:nvGrpSpPr>
      <p:grpSpPr>
        <a:xfrm>
          <a:off x="0" y="0"/>
          <a:ext cx="0" cy="0"/>
          <a:chOff x="0" y="0"/>
          <a:chExt cx="0" cy="0"/>
        </a:xfrm>
      </p:grpSpPr>
      <p:sp>
        <p:nvSpPr>
          <p:cNvPr id="11" name="Linha"/>
          <p:cNvSpPr/>
          <p:nvPr>
            <p:ph type="body" sz="quarter" idx="13"/>
          </p:nvPr>
        </p:nvSpPr>
        <p:spPr>
          <a:xfrm>
            <a:off x="571500" y="5588000"/>
            <a:ext cx="1187578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2" name="Texto do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do Título</a:t>
            </a:r>
          </a:p>
        </p:txBody>
      </p:sp>
      <p:sp>
        <p:nvSpPr>
          <p:cNvPr id="13" name="Nível de Corpo Um…"/>
          <p:cNvSpPr txBox="1"/>
          <p:nvPr>
            <p:ph type="body" sz="half" idx="1"/>
          </p:nvPr>
        </p:nvSpPr>
        <p:spPr>
          <a:xfrm>
            <a:off x="571500" y="5676900"/>
            <a:ext cx="11861800" cy="3263900"/>
          </a:xfrm>
          <a:prstGeom prst="rect">
            <a:avLst/>
          </a:prstGeom>
        </p:spPr>
        <p:txBody>
          <a:bodyPr/>
          <a:lstStyle>
            <a:lvl1pPr marL="0" indent="0" algn="ctr">
              <a:lnSpc>
                <a:spcPct val="70000"/>
              </a:lnSpc>
              <a:spcBef>
                <a:spcPts val="0"/>
              </a:spcBef>
              <a:buSzTx/>
              <a:buFontTx/>
              <a:buNone/>
              <a:defRPr i="1" sz="4800">
                <a:solidFill>
                  <a:srgbClr val="747676"/>
                </a:solidFill>
              </a:defRPr>
            </a:lvl1pPr>
            <a:lvl2pPr marL="0" indent="228600" algn="ctr">
              <a:lnSpc>
                <a:spcPct val="70000"/>
              </a:lnSpc>
              <a:spcBef>
                <a:spcPts val="0"/>
              </a:spcBef>
              <a:buSzTx/>
              <a:buFontTx/>
              <a:buNone/>
              <a:defRPr i="1" sz="4800">
                <a:solidFill>
                  <a:srgbClr val="747676"/>
                </a:solidFill>
              </a:defRPr>
            </a:lvl2pPr>
            <a:lvl3pPr marL="0" indent="457200" algn="ctr">
              <a:lnSpc>
                <a:spcPct val="70000"/>
              </a:lnSpc>
              <a:spcBef>
                <a:spcPts val="0"/>
              </a:spcBef>
              <a:buSzTx/>
              <a:buFontTx/>
              <a:buNone/>
              <a:defRPr i="1" sz="4800">
                <a:solidFill>
                  <a:srgbClr val="747676"/>
                </a:solidFill>
              </a:defRPr>
            </a:lvl3pPr>
            <a:lvl4pPr marL="0" indent="685800" algn="ctr">
              <a:lnSpc>
                <a:spcPct val="70000"/>
              </a:lnSpc>
              <a:spcBef>
                <a:spcPts val="0"/>
              </a:spcBef>
              <a:buSzTx/>
              <a:buFontTx/>
              <a:buNone/>
              <a:defRPr i="1" sz="4800">
                <a:solidFill>
                  <a:srgbClr val="747676"/>
                </a:solidFill>
              </a:defRPr>
            </a:lvl4pPr>
            <a:lvl5pPr marL="0" indent="914400" algn="ctr">
              <a:lnSpc>
                <a:spcPct val="70000"/>
              </a:lnSpc>
              <a:spcBef>
                <a:spcPts val="0"/>
              </a:spcBef>
              <a:buSzTx/>
              <a:buFontTx/>
              <a:buNone/>
              <a:defRPr i="1" sz="4800">
                <a:solidFill>
                  <a:srgbClr val="747676"/>
                </a:solidFill>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14" name="Número do Slide"/>
          <p:cNvSpPr txBox="1"/>
          <p:nvPr>
            <p:ph type="sldNum" sz="quarter" idx="2"/>
          </p:nvPr>
        </p:nvSpPr>
        <p:spPr>
          <a:xfrm>
            <a:off x="12088552"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Citação">
    <p:spTree>
      <p:nvGrpSpPr>
        <p:cNvPr id="1" name=""/>
        <p:cNvGrpSpPr/>
        <p:nvPr/>
      </p:nvGrpSpPr>
      <p:grpSpPr>
        <a:xfrm>
          <a:off x="0" y="0"/>
          <a:ext cx="0" cy="0"/>
          <a:chOff x="0" y="0"/>
          <a:chExt cx="0" cy="0"/>
        </a:xfrm>
      </p:grpSpPr>
      <p:sp>
        <p:nvSpPr>
          <p:cNvPr id="101" name="“"/>
          <p:cNvSpPr txBox="1"/>
          <p:nvPr/>
        </p:nvSpPr>
        <p:spPr>
          <a:xfrm>
            <a:off x="508000" y="1771650"/>
            <a:ext cx="1697832" cy="31750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80000"/>
              </a:lnSpc>
              <a:spcBef>
                <a:spcPts val="0"/>
              </a:spcBef>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b="1" i="0" spc="0" sz="21000">
                <a:solidFill>
                  <a:srgbClr val="E4E4E4"/>
                </a:solidFill>
                <a:latin typeface="Baskerville"/>
                <a:ea typeface="Baskerville"/>
                <a:cs typeface="Baskerville"/>
                <a:sym typeface="Baskerville"/>
              </a:defRPr>
            </a:lvl1pPr>
          </a:lstStyle>
          <a:p>
            <a:pPr/>
            <a:r>
              <a:t>“</a:t>
            </a:r>
          </a:p>
        </p:txBody>
      </p:sp>
      <p:sp>
        <p:nvSpPr>
          <p:cNvPr id="102" name="Digite uma citação aqui."/>
          <p:cNvSpPr txBox="1"/>
          <p:nvPr>
            <p:ph type="body" sz="quarter" idx="13"/>
          </p:nvPr>
        </p:nvSpPr>
        <p:spPr>
          <a:xfrm>
            <a:off x="1943100" y="3870536"/>
            <a:ext cx="10490200" cy="939801"/>
          </a:xfrm>
          <a:prstGeom prst="rect">
            <a:avLst/>
          </a:prstGeom>
        </p:spPr>
        <p:txBody>
          <a:bodyPr>
            <a:spAutoFit/>
          </a:bodyPr>
          <a:lstStyle>
            <a:lvl1pPr marL="0" indent="0">
              <a:spcBef>
                <a:spcPts val="1600"/>
              </a:spcBef>
              <a:buSzTx/>
              <a:buFontTx/>
              <a:buNone/>
              <a:defRPr sz="4800">
                <a:solidFill>
                  <a:srgbClr val="747676"/>
                </a:solidFill>
              </a:defRPr>
            </a:lvl1pPr>
          </a:lstStyle>
          <a:p>
            <a:pPr/>
            <a:r>
              <a:t>Digite uma citação aqui.</a:t>
            </a:r>
          </a:p>
        </p:txBody>
      </p:sp>
      <p:sp>
        <p:nvSpPr>
          <p:cNvPr id="103" name="-Jaime Silveira"/>
          <p:cNvSpPr txBox="1"/>
          <p:nvPr>
            <p:ph type="body" sz="quarter" idx="14"/>
          </p:nvPr>
        </p:nvSpPr>
        <p:spPr>
          <a:xfrm>
            <a:off x="1943100" y="7772400"/>
            <a:ext cx="10490200" cy="939800"/>
          </a:xfrm>
          <a:prstGeom prst="rect">
            <a:avLst/>
          </a:prstGeom>
        </p:spPr>
        <p:txBody>
          <a:bodyPr>
            <a:spAutoFit/>
          </a:bodyPr>
          <a:lstStyle>
            <a:lvl1pPr marL="0" indent="0" algn="r">
              <a:lnSpc>
                <a:spcPct val="70000"/>
              </a:lnSpc>
              <a:spcBef>
                <a:spcPts val="1600"/>
              </a:spcBef>
              <a:buSzTx/>
              <a:buFontTx/>
              <a:buNone/>
              <a:defRPr i="1" sz="4800">
                <a:solidFill>
                  <a:srgbClr val="6B6D6D"/>
                </a:solidFill>
              </a:defRPr>
            </a:lvl1pPr>
          </a:lstStyle>
          <a:p>
            <a:pPr/>
            <a:r>
              <a:t>-Jaime Silveira</a:t>
            </a:r>
          </a:p>
        </p:txBody>
      </p:sp>
      <p:sp>
        <p:nvSpPr>
          <p:cNvPr id="104"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Foto">
    <p:spTree>
      <p:nvGrpSpPr>
        <p:cNvPr id="1" name=""/>
        <p:cNvGrpSpPr/>
        <p:nvPr/>
      </p:nvGrpSpPr>
      <p:grpSpPr>
        <a:xfrm>
          <a:off x="0" y="0"/>
          <a:ext cx="0" cy="0"/>
          <a:chOff x="0" y="0"/>
          <a:chExt cx="0" cy="0"/>
        </a:xfrm>
      </p:grpSpPr>
      <p:sp>
        <p:nvSpPr>
          <p:cNvPr id="111" name="Imagem"/>
          <p:cNvSpPr/>
          <p:nvPr>
            <p:ph type="pic" idx="13"/>
          </p:nvPr>
        </p:nvSpPr>
        <p:spPr>
          <a:xfrm>
            <a:off x="0" y="0"/>
            <a:ext cx="13004800" cy="9753600"/>
          </a:xfrm>
          <a:prstGeom prst="rect">
            <a:avLst/>
          </a:prstGeom>
        </p:spPr>
        <p:txBody>
          <a:bodyPr lIns="91439" tIns="45719" rIns="91439" bIns="45719">
            <a:noAutofit/>
          </a:bodyPr>
          <a:lstStyle/>
          <a:p>
            <a:pPr/>
          </a:p>
        </p:txBody>
      </p:sp>
      <p:sp>
        <p:nvSpPr>
          <p:cNvPr id="112" name="Número do Slide"/>
          <p:cNvSpPr txBox="1"/>
          <p:nvPr>
            <p:ph type="sldNum" sz="quarter" idx="2"/>
          </p:nvPr>
        </p:nvSpPr>
        <p:spPr>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Em Branco">
    <p:spTree>
      <p:nvGrpSpPr>
        <p:cNvPr id="1" name=""/>
        <p:cNvGrpSpPr/>
        <p:nvPr/>
      </p:nvGrpSpPr>
      <p:grpSpPr>
        <a:xfrm>
          <a:off x="0" y="0"/>
          <a:ext cx="0" cy="0"/>
          <a:chOff x="0" y="0"/>
          <a:chExt cx="0" cy="0"/>
        </a:xfrm>
      </p:grpSpPr>
      <p:sp>
        <p:nvSpPr>
          <p:cNvPr id="119"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Foto - Horizontal">
    <p:spTree>
      <p:nvGrpSpPr>
        <p:cNvPr id="1" name=""/>
        <p:cNvGrpSpPr/>
        <p:nvPr/>
      </p:nvGrpSpPr>
      <p:grpSpPr>
        <a:xfrm>
          <a:off x="0" y="0"/>
          <a:ext cx="0" cy="0"/>
          <a:chOff x="0" y="0"/>
          <a:chExt cx="0" cy="0"/>
        </a:xfrm>
      </p:grpSpPr>
      <p:sp>
        <p:nvSpPr>
          <p:cNvPr id="21" name="Imagem"/>
          <p:cNvSpPr/>
          <p:nvPr>
            <p:ph type="pic" idx="13"/>
          </p:nvPr>
        </p:nvSpPr>
        <p:spPr>
          <a:xfrm>
            <a:off x="0" y="0"/>
            <a:ext cx="13004800" cy="9753600"/>
          </a:xfrm>
          <a:prstGeom prst="rect">
            <a:avLst/>
          </a:prstGeom>
        </p:spPr>
        <p:txBody>
          <a:bodyPr lIns="91439" tIns="45719" rIns="91439" bIns="45719">
            <a:noAutofit/>
          </a:bodyPr>
          <a:lstStyle/>
          <a:p>
            <a:pPr/>
          </a:p>
        </p:txBody>
      </p:sp>
      <p:sp>
        <p:nvSpPr>
          <p:cNvPr id="22" name="Retângulo"/>
          <p:cNvSpPr/>
          <p:nvPr>
            <p:ph type="body" sz="half" idx="14"/>
          </p:nvPr>
        </p:nvSpPr>
        <p:spPr>
          <a:xfrm>
            <a:off x="0" y="5422900"/>
            <a:ext cx="13004800" cy="3606800"/>
          </a:xfrm>
          <a:prstGeom prst="rect">
            <a:avLst/>
          </a:prstGeom>
          <a:solidFill>
            <a:srgbClr val="FFFFFF"/>
          </a:solidFill>
        </p:spPr>
        <p:txBody>
          <a:bodyPr anchor="ctr">
            <a:noAutofit/>
          </a:bodyPr>
          <a:lstStyle/>
          <a:p>
            <a:pPr marL="0" indent="0" algn="ctr">
              <a:spcBef>
                <a:spcPts val="0"/>
              </a:spcBef>
              <a:buSzTx/>
              <a:buFontTx/>
              <a:buNone/>
              <a:defRPr sz="2400">
                <a:latin typeface="DIN Alternate"/>
                <a:ea typeface="DIN Alternate"/>
                <a:cs typeface="DIN Alternate"/>
                <a:sym typeface="DIN Alternate"/>
              </a:defRPr>
            </a:pPr>
          </a:p>
        </p:txBody>
      </p:sp>
      <p:sp>
        <p:nvSpPr>
          <p:cNvPr id="23" name="Linha"/>
          <p:cNvSpPr/>
          <p:nvPr>
            <p:ph type="body" sz="quarter" idx="15"/>
          </p:nvPr>
        </p:nvSpPr>
        <p:spPr>
          <a:xfrm flipV="1">
            <a:off x="571500" y="7619996"/>
            <a:ext cx="11874500" cy="4"/>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 name="Texto do Título"/>
          <p:cNvSpPr txBox="1"/>
          <p:nvPr>
            <p:ph type="title"/>
          </p:nvPr>
        </p:nvSpPr>
        <p:spPr>
          <a:xfrm>
            <a:off x="571500" y="5562600"/>
            <a:ext cx="11861800" cy="2209800"/>
          </a:xfrm>
          <a:prstGeom prst="rect">
            <a:avLst/>
          </a:prstGeom>
        </p:spPr>
        <p:txBody>
          <a:bodyPr anchor="b"/>
          <a:lstStyle>
            <a:lvl1pPr algn="r">
              <a:lnSpc>
                <a:spcPct val="80000"/>
              </a:lnSpc>
              <a:spcBef>
                <a:spcPts val="0"/>
              </a:spcBef>
              <a:defRPr sz="12100">
                <a:solidFill>
                  <a:srgbClr val="5C5C5C"/>
                </a:solidFill>
              </a:defRPr>
            </a:lvl1pPr>
          </a:lstStyle>
          <a:p>
            <a:pPr/>
            <a:r>
              <a:t>Texto do Título</a:t>
            </a:r>
          </a:p>
        </p:txBody>
      </p:sp>
      <p:sp>
        <p:nvSpPr>
          <p:cNvPr id="25" name="Nível de Corpo Um…"/>
          <p:cNvSpPr txBox="1"/>
          <p:nvPr>
            <p:ph type="body" sz="quarter" idx="1"/>
          </p:nvPr>
        </p:nvSpPr>
        <p:spPr>
          <a:xfrm>
            <a:off x="571500" y="7670800"/>
            <a:ext cx="11861800" cy="1231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26" name="Número do Slide"/>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ítulo - Centro">
    <p:spTree>
      <p:nvGrpSpPr>
        <p:cNvPr id="1" name=""/>
        <p:cNvGrpSpPr/>
        <p:nvPr/>
      </p:nvGrpSpPr>
      <p:grpSpPr>
        <a:xfrm>
          <a:off x="0" y="0"/>
          <a:ext cx="0" cy="0"/>
          <a:chOff x="0" y="0"/>
          <a:chExt cx="0" cy="0"/>
        </a:xfrm>
      </p:grpSpPr>
      <p:sp>
        <p:nvSpPr>
          <p:cNvPr id="33" name="Texto do Título"/>
          <p:cNvSpPr txBox="1"/>
          <p:nvPr>
            <p:ph type="title"/>
          </p:nvPr>
        </p:nvSpPr>
        <p:spPr>
          <a:xfrm>
            <a:off x="571500" y="571500"/>
            <a:ext cx="11861800" cy="5181600"/>
          </a:xfrm>
          <a:prstGeom prst="rect">
            <a:avLst/>
          </a:prstGeom>
        </p:spPr>
        <p:txBody>
          <a:bodyPr anchor="b"/>
          <a:lstStyle>
            <a:lvl1pPr algn="ctr">
              <a:lnSpc>
                <a:spcPct val="80000"/>
              </a:lnSpc>
              <a:spcBef>
                <a:spcPts val="0"/>
              </a:spcBef>
              <a:defRPr sz="12100">
                <a:solidFill>
                  <a:srgbClr val="5C5C5C"/>
                </a:solidFill>
              </a:defRPr>
            </a:lvl1pPr>
          </a:lstStyle>
          <a:p>
            <a:pPr/>
            <a:r>
              <a:t>Texto do Título</a:t>
            </a:r>
          </a:p>
        </p:txBody>
      </p:sp>
      <p:sp>
        <p:nvSpPr>
          <p:cNvPr id="34" name="Número do Slide"/>
          <p:cNvSpPr txBox="1"/>
          <p:nvPr>
            <p:ph type="sldNum" sz="quarter" idx="2"/>
          </p:nvPr>
        </p:nvSpPr>
        <p:spPr>
          <a:xfrm>
            <a:off x="12083465" y="9189156"/>
            <a:ext cx="309365" cy="342901"/>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Foto - Vertical">
    <p:spTree>
      <p:nvGrpSpPr>
        <p:cNvPr id="1" name=""/>
        <p:cNvGrpSpPr/>
        <p:nvPr/>
      </p:nvGrpSpPr>
      <p:grpSpPr>
        <a:xfrm>
          <a:off x="0" y="0"/>
          <a:ext cx="0" cy="0"/>
          <a:chOff x="0" y="0"/>
          <a:chExt cx="0" cy="0"/>
        </a:xfrm>
      </p:grpSpPr>
      <p:sp>
        <p:nvSpPr>
          <p:cNvPr id="41" name="Imagem"/>
          <p:cNvSpPr/>
          <p:nvPr>
            <p:ph type="pic" idx="13"/>
          </p:nvPr>
        </p:nvSpPr>
        <p:spPr>
          <a:xfrm>
            <a:off x="7531100" y="0"/>
            <a:ext cx="5473700" cy="9753600"/>
          </a:xfrm>
          <a:prstGeom prst="rect">
            <a:avLst/>
          </a:prstGeom>
        </p:spPr>
        <p:txBody>
          <a:bodyPr lIns="91439" tIns="45719" rIns="91439" bIns="45719">
            <a:noAutofit/>
          </a:bodyPr>
          <a:lstStyle/>
          <a:p>
            <a:pPr/>
          </a:p>
        </p:txBody>
      </p:sp>
      <p:sp>
        <p:nvSpPr>
          <p:cNvPr id="42" name="Linha"/>
          <p:cNvSpPr/>
          <p:nvPr>
            <p:ph type="body" sz="quarter" idx="14"/>
          </p:nvPr>
        </p:nvSpPr>
        <p:spPr>
          <a:xfrm flipV="1">
            <a:off x="571500" y="7619998"/>
            <a:ext cx="6451600" cy="3"/>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3" name="Texto do Título"/>
          <p:cNvSpPr txBox="1"/>
          <p:nvPr>
            <p:ph type="title"/>
          </p:nvPr>
        </p:nvSpPr>
        <p:spPr>
          <a:xfrm>
            <a:off x="571500" y="571500"/>
            <a:ext cx="6451600" cy="7213600"/>
          </a:xfrm>
          <a:prstGeom prst="rect">
            <a:avLst/>
          </a:prstGeom>
        </p:spPr>
        <p:txBody>
          <a:bodyPr anchor="b"/>
          <a:lstStyle>
            <a:lvl1pPr algn="r">
              <a:lnSpc>
                <a:spcPct val="80000"/>
              </a:lnSpc>
              <a:spcBef>
                <a:spcPts val="0"/>
              </a:spcBef>
              <a:defRPr sz="12100">
                <a:solidFill>
                  <a:srgbClr val="5C5C5C"/>
                </a:solidFill>
              </a:defRPr>
            </a:lvl1pPr>
          </a:lstStyle>
          <a:p>
            <a:pPr/>
            <a:r>
              <a:t>Texto do Título</a:t>
            </a:r>
          </a:p>
        </p:txBody>
      </p:sp>
      <p:sp>
        <p:nvSpPr>
          <p:cNvPr id="44" name="Nível de Corpo Um…"/>
          <p:cNvSpPr txBox="1"/>
          <p:nvPr>
            <p:ph type="body" sz="quarter" idx="1"/>
          </p:nvPr>
        </p:nvSpPr>
        <p:spPr>
          <a:xfrm>
            <a:off x="571500" y="7670800"/>
            <a:ext cx="6451600" cy="1358900"/>
          </a:xfrm>
          <a:prstGeom prst="rect">
            <a:avLst/>
          </a:prstGeom>
        </p:spPr>
        <p:txBody>
          <a:bodyPr/>
          <a:lstStyle>
            <a:lvl1pPr marL="0" indent="0" algn="r">
              <a:lnSpc>
                <a:spcPct val="70000"/>
              </a:lnSpc>
              <a:spcBef>
                <a:spcPts val="600"/>
              </a:spcBef>
              <a:buSzTx/>
              <a:buFontTx/>
              <a:buNone/>
              <a:defRPr i="1" sz="4800">
                <a:solidFill>
                  <a:srgbClr val="747676"/>
                </a:solidFill>
              </a:defRPr>
            </a:lvl1pPr>
            <a:lvl2pPr marL="0" indent="228600" algn="r">
              <a:lnSpc>
                <a:spcPct val="70000"/>
              </a:lnSpc>
              <a:spcBef>
                <a:spcPts val="600"/>
              </a:spcBef>
              <a:buSzTx/>
              <a:buFontTx/>
              <a:buNone/>
              <a:defRPr i="1" sz="4800">
                <a:solidFill>
                  <a:srgbClr val="747676"/>
                </a:solidFill>
              </a:defRPr>
            </a:lvl2pPr>
            <a:lvl3pPr marL="0" indent="457200" algn="r">
              <a:lnSpc>
                <a:spcPct val="70000"/>
              </a:lnSpc>
              <a:spcBef>
                <a:spcPts val="600"/>
              </a:spcBef>
              <a:buSzTx/>
              <a:buFontTx/>
              <a:buNone/>
              <a:defRPr i="1" sz="4800">
                <a:solidFill>
                  <a:srgbClr val="747676"/>
                </a:solidFill>
              </a:defRPr>
            </a:lvl3pPr>
            <a:lvl4pPr marL="0" indent="685800" algn="r">
              <a:lnSpc>
                <a:spcPct val="70000"/>
              </a:lnSpc>
              <a:spcBef>
                <a:spcPts val="600"/>
              </a:spcBef>
              <a:buSzTx/>
              <a:buFontTx/>
              <a:buNone/>
              <a:defRPr i="1" sz="4800">
                <a:solidFill>
                  <a:srgbClr val="747676"/>
                </a:solidFill>
              </a:defRPr>
            </a:lvl4pPr>
            <a:lvl5pPr marL="0" indent="914400" algn="r">
              <a:lnSpc>
                <a:spcPct val="70000"/>
              </a:lnSpc>
              <a:spcBef>
                <a:spcPts val="600"/>
              </a:spcBef>
              <a:buSzTx/>
              <a:buFontTx/>
              <a:buNone/>
              <a:defRPr i="1" sz="4800">
                <a:solidFill>
                  <a:srgbClr val="747676"/>
                </a:solidFill>
              </a:defRPr>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45" name="Número do Slide"/>
          <p:cNvSpPr txBox="1"/>
          <p:nvPr>
            <p:ph type="sldNum" sz="quarter" idx="2"/>
          </p:nvPr>
        </p:nvSpPr>
        <p:spPr>
          <a:xfrm>
            <a:off x="12092513" y="9194800"/>
            <a:ext cx="309365" cy="342900"/>
          </a:xfrm>
          <a:prstGeom prst="rect">
            <a:avLst/>
          </a:prstGeom>
        </p:spPr>
        <p:txBody>
          <a:bodyPr/>
          <a:lstStyle>
            <a:lvl1pPr>
              <a:defRPr>
                <a:solidFill>
                  <a:srgbClr val="CBCBCB"/>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ítulo - Superior">
    <p:spTree>
      <p:nvGrpSpPr>
        <p:cNvPr id="1" name=""/>
        <p:cNvGrpSpPr/>
        <p:nvPr/>
      </p:nvGrpSpPr>
      <p:grpSpPr>
        <a:xfrm>
          <a:off x="0" y="0"/>
          <a:ext cx="0" cy="0"/>
          <a:chOff x="0" y="0"/>
          <a:chExt cx="0" cy="0"/>
        </a:xfrm>
      </p:grpSpPr>
      <p:sp>
        <p:nvSpPr>
          <p:cNvPr id="52" name="Linh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3" name="Texto do Título"/>
          <p:cNvSpPr txBox="1"/>
          <p:nvPr>
            <p:ph type="title"/>
          </p:nvPr>
        </p:nvSpPr>
        <p:spPr>
          <a:prstGeom prst="rect">
            <a:avLst/>
          </a:prstGeom>
        </p:spPr>
        <p:txBody>
          <a:bodyPr/>
          <a:lstStyle/>
          <a:p>
            <a:pPr/>
            <a:r>
              <a:t>Texto do Título</a:t>
            </a:r>
          </a:p>
        </p:txBody>
      </p:sp>
      <p:sp>
        <p:nvSpPr>
          <p:cNvPr id="54"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ítulo e Marcadores">
    <p:spTree>
      <p:nvGrpSpPr>
        <p:cNvPr id="1" name=""/>
        <p:cNvGrpSpPr/>
        <p:nvPr/>
      </p:nvGrpSpPr>
      <p:grpSpPr>
        <a:xfrm>
          <a:off x="0" y="0"/>
          <a:ext cx="0" cy="0"/>
          <a:chOff x="0" y="0"/>
          <a:chExt cx="0" cy="0"/>
        </a:xfrm>
      </p:grpSpPr>
      <p:sp>
        <p:nvSpPr>
          <p:cNvPr id="61" name="Linha"/>
          <p:cNvSpPr/>
          <p:nvPr>
            <p:ph type="body" sz="quarter" idx="13"/>
          </p:nvPr>
        </p:nvSpPr>
        <p:spPr>
          <a:xfrm>
            <a:off x="571500" y="1574800"/>
            <a:ext cx="118618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 name="Texto do Título"/>
          <p:cNvSpPr txBox="1"/>
          <p:nvPr>
            <p:ph type="title"/>
          </p:nvPr>
        </p:nvSpPr>
        <p:spPr>
          <a:prstGeom prst="rect">
            <a:avLst/>
          </a:prstGeom>
        </p:spPr>
        <p:txBody>
          <a:bodyPr/>
          <a:lstStyle/>
          <a:p>
            <a:pPr/>
            <a:r>
              <a:t>Texto do Título</a:t>
            </a:r>
          </a:p>
        </p:txBody>
      </p:sp>
      <p:sp>
        <p:nvSpPr>
          <p:cNvPr id="63" name="Nível de Corpo Um…"/>
          <p:cNvSpPr txBox="1"/>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64"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ítulo, Marcadores e Foto">
    <p:spTree>
      <p:nvGrpSpPr>
        <p:cNvPr id="1" name=""/>
        <p:cNvGrpSpPr/>
        <p:nvPr/>
      </p:nvGrpSpPr>
      <p:grpSpPr>
        <a:xfrm>
          <a:off x="0" y="0"/>
          <a:ext cx="0" cy="0"/>
          <a:chOff x="0" y="0"/>
          <a:chExt cx="0" cy="0"/>
        </a:xfrm>
      </p:grpSpPr>
      <p:sp>
        <p:nvSpPr>
          <p:cNvPr id="71" name="Imagem"/>
          <p:cNvSpPr/>
          <p:nvPr>
            <p:ph type="pic" idx="13"/>
          </p:nvPr>
        </p:nvSpPr>
        <p:spPr>
          <a:xfrm>
            <a:off x="0" y="0"/>
            <a:ext cx="6438900" cy="9753600"/>
          </a:xfrm>
          <a:prstGeom prst="rect">
            <a:avLst/>
          </a:prstGeom>
        </p:spPr>
        <p:txBody>
          <a:bodyPr lIns="91439" tIns="45719" rIns="91439" bIns="45719">
            <a:noAutofit/>
          </a:bodyPr>
          <a:lstStyle/>
          <a:p>
            <a:pPr/>
          </a:p>
        </p:txBody>
      </p:sp>
      <p:sp>
        <p:nvSpPr>
          <p:cNvPr id="72" name="Linha"/>
          <p:cNvSpPr/>
          <p:nvPr>
            <p:ph type="body" sz="quarter" idx="14"/>
          </p:nvPr>
        </p:nvSpPr>
        <p:spPr>
          <a:xfrm>
            <a:off x="7023100" y="1574800"/>
            <a:ext cx="5397500" cy="0"/>
          </a:xfrm>
          <a:prstGeom prst="line">
            <a:avLst/>
          </a:prstGeom>
          <a:ln w="38100" cap="rnd">
            <a:solidFill>
              <a:srgbClr val="747676"/>
            </a:solidFill>
            <a:custDash>
              <a:ds d="100000" sp="200000"/>
            </a:custDash>
            <a:round/>
          </a:ln>
        </p:spPr>
        <p:txBody>
          <a:bodyPr anchor="ctr">
            <a:noAutofit/>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3" name="Texto do Título"/>
          <p:cNvSpPr txBox="1"/>
          <p:nvPr>
            <p:ph type="title"/>
          </p:nvPr>
        </p:nvSpPr>
        <p:spPr>
          <a:xfrm>
            <a:off x="7023100" y="723900"/>
            <a:ext cx="5397500" cy="723900"/>
          </a:xfrm>
          <a:prstGeom prst="rect">
            <a:avLst/>
          </a:prstGeom>
        </p:spPr>
        <p:txBody>
          <a:bodyPr/>
          <a:lstStyle/>
          <a:p>
            <a:pPr/>
            <a:r>
              <a:t>Texto do Título</a:t>
            </a:r>
          </a:p>
        </p:txBody>
      </p:sp>
      <p:sp>
        <p:nvSpPr>
          <p:cNvPr id="74" name="Nível de Corpo Um…"/>
          <p:cNvSpPr txBox="1"/>
          <p:nvPr>
            <p:ph type="body" sz="half" idx="1"/>
          </p:nvPr>
        </p:nvSpPr>
        <p:spPr>
          <a:xfrm>
            <a:off x="7023100" y="1803400"/>
            <a:ext cx="5397500" cy="7226300"/>
          </a:xfrm>
          <a:prstGeom prst="rect">
            <a:avLst/>
          </a:prstGeom>
        </p:spPr>
        <p:txBody>
          <a:bodyPr/>
          <a:lstStyle>
            <a:lvl1pPr marL="406400" indent="-406400">
              <a:defRPr sz="2800"/>
            </a:lvl1pPr>
            <a:lvl2pPr marL="812800" indent="-406400">
              <a:defRPr sz="2800"/>
            </a:lvl2pPr>
            <a:lvl3pPr marL="1219200" indent="-406400">
              <a:defRPr sz="2800"/>
            </a:lvl3pPr>
            <a:lvl4pPr marL="1625600" indent="-406400">
              <a:defRPr sz="2800"/>
            </a:lvl4pPr>
            <a:lvl5pPr marL="2032000" indent="-406400">
              <a:defRPr sz="28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75"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Marcadores">
    <p:spTree>
      <p:nvGrpSpPr>
        <p:cNvPr id="1" name=""/>
        <p:cNvGrpSpPr/>
        <p:nvPr/>
      </p:nvGrpSpPr>
      <p:grpSpPr>
        <a:xfrm>
          <a:off x="0" y="0"/>
          <a:ext cx="0" cy="0"/>
          <a:chOff x="0" y="0"/>
          <a:chExt cx="0" cy="0"/>
        </a:xfrm>
      </p:grpSpPr>
      <p:sp>
        <p:nvSpPr>
          <p:cNvPr id="82" name="Nível de Corpo Um…"/>
          <p:cNvSpPr txBox="1"/>
          <p:nvPr>
            <p:ph type="body" idx="1"/>
          </p:nvPr>
        </p:nvSpPr>
        <p:spPr>
          <a:prstGeom prst="rect">
            <a:avLst/>
          </a:prstGeom>
        </p:spPr>
        <p:txBody>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83"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Três Fotos">
    <p:spTree>
      <p:nvGrpSpPr>
        <p:cNvPr id="1" name=""/>
        <p:cNvGrpSpPr/>
        <p:nvPr/>
      </p:nvGrpSpPr>
      <p:grpSpPr>
        <a:xfrm>
          <a:off x="0" y="0"/>
          <a:ext cx="0" cy="0"/>
          <a:chOff x="0" y="0"/>
          <a:chExt cx="0" cy="0"/>
        </a:xfrm>
      </p:grpSpPr>
      <p:sp>
        <p:nvSpPr>
          <p:cNvPr id="90" name="Imagem"/>
          <p:cNvSpPr/>
          <p:nvPr>
            <p:ph type="pic" idx="13"/>
          </p:nvPr>
        </p:nvSpPr>
        <p:spPr>
          <a:xfrm>
            <a:off x="571500" y="571500"/>
            <a:ext cx="7429500" cy="7315200"/>
          </a:xfrm>
          <a:prstGeom prst="rect">
            <a:avLst/>
          </a:prstGeom>
        </p:spPr>
        <p:txBody>
          <a:bodyPr lIns="91439" tIns="45719" rIns="91439" bIns="45719">
            <a:noAutofit/>
          </a:bodyPr>
          <a:lstStyle/>
          <a:p>
            <a:pPr/>
          </a:p>
        </p:txBody>
      </p:sp>
      <p:sp>
        <p:nvSpPr>
          <p:cNvPr id="91" name="Imagem"/>
          <p:cNvSpPr/>
          <p:nvPr>
            <p:ph type="pic" sz="quarter" idx="14"/>
          </p:nvPr>
        </p:nvSpPr>
        <p:spPr>
          <a:xfrm>
            <a:off x="8128000" y="571500"/>
            <a:ext cx="4305300" cy="3594100"/>
          </a:xfrm>
          <a:prstGeom prst="rect">
            <a:avLst/>
          </a:prstGeom>
        </p:spPr>
        <p:txBody>
          <a:bodyPr lIns="91439" tIns="45719" rIns="91439" bIns="45719">
            <a:noAutofit/>
          </a:bodyPr>
          <a:lstStyle/>
          <a:p>
            <a:pPr/>
          </a:p>
        </p:txBody>
      </p:sp>
      <p:sp>
        <p:nvSpPr>
          <p:cNvPr id="92" name="Imagem"/>
          <p:cNvSpPr/>
          <p:nvPr>
            <p:ph type="pic" sz="quarter" idx="15"/>
          </p:nvPr>
        </p:nvSpPr>
        <p:spPr>
          <a:xfrm>
            <a:off x="8128000" y="4292600"/>
            <a:ext cx="4305300" cy="3594100"/>
          </a:xfrm>
          <a:prstGeom prst="rect">
            <a:avLst/>
          </a:prstGeom>
        </p:spPr>
        <p:txBody>
          <a:bodyPr lIns="91439" tIns="45719" rIns="91439" bIns="45719">
            <a:noAutofit/>
          </a:bodyPr>
          <a:lstStyle/>
          <a:p>
            <a:pPr/>
          </a:p>
        </p:txBody>
      </p:sp>
      <p:sp>
        <p:nvSpPr>
          <p:cNvPr id="93" name="Nível de Corpo Um…"/>
          <p:cNvSpPr txBox="1"/>
          <p:nvPr>
            <p:ph type="body" sz="quarter" idx="1"/>
          </p:nvPr>
        </p:nvSpPr>
        <p:spPr>
          <a:xfrm>
            <a:off x="571500" y="8051800"/>
            <a:ext cx="11861800" cy="1333500"/>
          </a:xfrm>
          <a:prstGeom prst="rect">
            <a:avLst/>
          </a:prstGeom>
        </p:spPr>
        <p:txBody>
          <a:bodyPr/>
          <a:lstStyle>
            <a:lvl1pPr marL="0" indent="0">
              <a:spcBef>
                <a:spcPts val="1400"/>
              </a:spcBef>
              <a:buSzTx/>
              <a:buFontTx/>
              <a:buNone/>
              <a:defRPr i="1" spc="28" sz="2800"/>
            </a:lvl1pPr>
            <a:lvl2pPr marL="0" indent="228600">
              <a:spcBef>
                <a:spcPts val="1400"/>
              </a:spcBef>
              <a:buSzTx/>
              <a:buFontTx/>
              <a:buNone/>
              <a:defRPr i="1" spc="28" sz="2800"/>
            </a:lvl2pPr>
            <a:lvl3pPr marL="0" indent="457200">
              <a:spcBef>
                <a:spcPts val="1400"/>
              </a:spcBef>
              <a:buSzTx/>
              <a:buFontTx/>
              <a:buNone/>
              <a:defRPr i="1" spc="28" sz="2800"/>
            </a:lvl3pPr>
            <a:lvl4pPr marL="0" indent="685800">
              <a:spcBef>
                <a:spcPts val="1400"/>
              </a:spcBef>
              <a:buSzTx/>
              <a:buFontTx/>
              <a:buNone/>
              <a:defRPr i="1" spc="28" sz="2800"/>
            </a:lvl4pPr>
            <a:lvl5pPr marL="0" indent="914400">
              <a:spcBef>
                <a:spcPts val="1400"/>
              </a:spcBef>
              <a:buSzTx/>
              <a:buFontTx/>
              <a:buNone/>
              <a:defRPr i="1" spc="28" sz="2800"/>
            </a:lvl5pPr>
          </a:lstStyle>
          <a:p>
            <a:pPr/>
            <a:r>
              <a:t>Nível de Corpo Um</a:t>
            </a:r>
          </a:p>
          <a:p>
            <a:pPr lvl="1"/>
            <a:r>
              <a:t>Nível de Corpo Dois</a:t>
            </a:r>
          </a:p>
          <a:p>
            <a:pPr lvl="2"/>
            <a:r>
              <a:t>Nível de Corpo Três</a:t>
            </a:r>
          </a:p>
          <a:p>
            <a:pPr lvl="3"/>
            <a:r>
              <a:t>Nível de Corpo Quatro</a:t>
            </a:r>
          </a:p>
          <a:p>
            <a:pPr lvl="4"/>
            <a:r>
              <a:t>Nível de Corpo Cinco</a:t>
            </a:r>
          </a:p>
        </p:txBody>
      </p:sp>
      <p:sp>
        <p:nvSpPr>
          <p:cNvPr id="94" name="Número do Slide"/>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exto do Título"/>
          <p:cNvSpPr txBox="1"/>
          <p:nvPr>
            <p:ph type="title"/>
          </p:nvPr>
        </p:nvSpPr>
        <p:spPr>
          <a:xfrm>
            <a:off x="571500" y="723900"/>
            <a:ext cx="11861800" cy="7239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Texto do Título</a:t>
            </a:r>
          </a:p>
        </p:txBody>
      </p:sp>
      <p:sp>
        <p:nvSpPr>
          <p:cNvPr id="3" name="Nível de Corpo Um…"/>
          <p:cNvSpPr txBox="1"/>
          <p:nvPr>
            <p:ph type="body" idx="1"/>
          </p:nvPr>
        </p:nvSpPr>
        <p:spPr>
          <a:xfrm>
            <a:off x="571500" y="1803400"/>
            <a:ext cx="11861800" cy="7226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Nível de Corpo Um</a:t>
            </a:r>
          </a:p>
          <a:p>
            <a:pPr lvl="1"/>
            <a:r>
              <a:t>Nível de Corpo Dois</a:t>
            </a:r>
          </a:p>
          <a:p>
            <a:pPr lvl="2"/>
            <a:r>
              <a:t>Nível de Corpo Três</a:t>
            </a:r>
          </a:p>
          <a:p>
            <a:pPr lvl="3"/>
            <a:r>
              <a:t>Nível de Corpo Quatro</a:t>
            </a:r>
          </a:p>
          <a:p>
            <a:pPr lvl="4"/>
            <a:r>
              <a:t>Nível de Corpo Cinco</a:t>
            </a:r>
          </a:p>
        </p:txBody>
      </p:sp>
      <p:sp>
        <p:nvSpPr>
          <p:cNvPr id="4" name="Número do Slide"/>
          <p:cNvSpPr txBox="1"/>
          <p:nvPr>
            <p:ph type="sldNum" sz="quarter" idx="2"/>
          </p:nvPr>
        </p:nvSpPr>
        <p:spPr>
          <a:xfrm>
            <a:off x="12081047" y="9194800"/>
            <a:ext cx="309365" cy="342900"/>
          </a:xfrm>
          <a:prstGeom prst="rect">
            <a:avLst/>
          </a:prstGeom>
          <a:ln w="12700">
            <a:miter lim="400000"/>
          </a:ln>
        </p:spPr>
        <p:txBody>
          <a:bodyPr wrap="none" lIns="50800" tIns="50800" rIns="50800" bIns="50800">
            <a:spAutoFit/>
          </a:bodyPr>
          <a:lstStyle>
            <a:lvl1pPr algn="r">
              <a:spcBef>
                <a:spcPts val="0"/>
              </a:spcBef>
              <a:defRPr i="0" spc="0" sz="1600">
                <a:solidFill>
                  <a:srgbClr val="747676"/>
                </a:solidFill>
                <a:latin typeface="DIN Alternate"/>
                <a:ea typeface="DIN Alternate"/>
                <a:cs typeface="DIN Alternate"/>
                <a:sym typeface="DIN Alternate"/>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1pPr>
      <a:lvl2pPr marL="0" marR="0" indent="228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2pPr>
      <a:lvl3pPr marL="0" marR="0" indent="457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3pPr>
      <a:lvl4pPr marL="0" marR="0" indent="685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4pPr>
      <a:lvl5pPr marL="0" marR="0" indent="9144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5pPr>
      <a:lvl6pPr marL="0" marR="0" indent="11430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6pPr>
      <a:lvl7pPr marL="0" marR="0" indent="13716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7pPr>
      <a:lvl8pPr marL="0" marR="0" indent="16002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8pPr>
      <a:lvl9pPr marL="0" marR="0" indent="1828800" algn="l" defTabSz="584200" rtl="0" latinLnBrk="0">
        <a:lnSpc>
          <a:spcPct val="100000"/>
        </a:lnSpc>
        <a:spcBef>
          <a:spcPts val="2300"/>
        </a:spcBef>
        <a:spcAft>
          <a:spcPts val="0"/>
        </a:spcAft>
        <a:buClrTx/>
        <a:buSzTx/>
        <a:buFontTx/>
        <a:buNone/>
        <a:tabLst/>
        <a:defRPr b="0" baseline="0" cap="all" i="0" spc="0" strike="noStrike" sz="5200" u="none">
          <a:ln>
            <a:noFill/>
          </a:ln>
          <a:solidFill>
            <a:srgbClr val="747676"/>
          </a:solidFill>
          <a:uFillTx/>
          <a:latin typeface="+mn-lt"/>
          <a:ea typeface="+mn-ea"/>
          <a:cs typeface="+mn-cs"/>
          <a:sym typeface="DIN Condensed"/>
        </a:defRPr>
      </a:lvl9pPr>
    </p:titleStyle>
    <p:bodyStyle>
      <a:lvl1pPr marL="4699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1pPr>
      <a:lvl2pPr marL="9398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2pPr>
      <a:lvl3pPr marL="14097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3pPr>
      <a:lvl4pPr marL="18796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4pPr>
      <a:lvl5pPr marL="23495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5pPr>
      <a:lvl6pPr marL="28194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6pPr>
      <a:lvl7pPr marL="32893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7pPr>
      <a:lvl8pPr marL="37592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8pPr>
      <a:lvl9pPr marL="4229100" marR="0" indent="-469900" algn="l" defTabSz="584200" rtl="0" latinLnBrk="0">
        <a:lnSpc>
          <a:spcPct val="100000"/>
        </a:lnSpc>
        <a:spcBef>
          <a:spcPts val="1800"/>
        </a:spcBef>
        <a:spcAft>
          <a:spcPts val="0"/>
        </a:spcAft>
        <a:buClrTx/>
        <a:buSzPct val="75000"/>
        <a:buFont typeface="Zapf Dingbats"/>
        <a:buChar char="➤"/>
        <a:tabLst/>
        <a:defRPr b="0" baseline="0" cap="none" i="0" spc="0" strike="noStrike" sz="3200" u="none">
          <a:ln>
            <a:noFill/>
          </a:ln>
          <a:solidFill>
            <a:srgbClr val="5C5C5C"/>
          </a:solidFill>
          <a:uFillTx/>
          <a:latin typeface="Iowan Old Style"/>
          <a:ea typeface="Iowan Old Style"/>
          <a:cs typeface="Iowan Old Style"/>
          <a:sym typeface="Iowan Old Style"/>
        </a:defRPr>
      </a:lvl9pPr>
    </p:bodyStyle>
    <p:otherStyle>
      <a:lvl1pPr marL="0" marR="0" indent="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1pPr>
      <a:lvl2pPr marL="0" marR="0" indent="228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2pPr>
      <a:lvl3pPr marL="0" marR="0" indent="457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3pPr>
      <a:lvl4pPr marL="0" marR="0" indent="685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4pPr>
      <a:lvl5pPr marL="0" marR="0" indent="9144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5pPr>
      <a:lvl6pPr marL="0" marR="0" indent="11430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6pPr>
      <a:lvl7pPr marL="0" marR="0" indent="13716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7pPr>
      <a:lvl8pPr marL="0" marR="0" indent="16002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8pPr>
      <a:lvl9pPr marL="0" marR="0" indent="1828800" algn="r" defTabSz="584200" rtl="0" latinLnBrk="0">
        <a:lnSpc>
          <a:spcPct val="100000"/>
        </a:lnSpc>
        <a:spcBef>
          <a:spcPts val="0"/>
        </a:spcBef>
        <a:spcAft>
          <a:spcPts val="0"/>
        </a:spcAft>
        <a:buClrTx/>
        <a:buSzTx/>
        <a:buFontTx/>
        <a:buNone/>
        <a:tabLst/>
        <a:defRPr b="0" baseline="0" cap="none" i="0" spc="0" strike="noStrike" sz="1600" u="none">
          <a:ln>
            <a:noFill/>
          </a:ln>
          <a:solidFill>
            <a:schemeClr val="tx1"/>
          </a:solidFill>
          <a:uFillTx/>
          <a:latin typeface="+mn-lt"/>
          <a:ea typeface="+mn-ea"/>
          <a:cs typeface="+mn-cs"/>
          <a:sym typeface="DIN Alternate"/>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 Id="rId3" Type="http://schemas.openxmlformats.org/officeDocument/2006/relationships/image" Target="../media/image1.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1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3.png"/><Relationship Id="rId4" Type="http://schemas.openxmlformats.org/officeDocument/2006/relationships/image" Target="../media/image1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16.png"/><Relationship Id="rId6" Type="http://schemas.openxmlformats.org/officeDocument/2006/relationships/image" Target="../media/image17.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19.png"/><Relationship Id="rId6" Type="http://schemas.openxmlformats.org/officeDocument/2006/relationships/image" Target="../media/image2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hyperlink" Target="https://www.priberam.pt/dlpo/conhecimento" TargetMode="Externa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4.png"/><Relationship Id="rId4" Type="http://schemas.openxmlformats.org/officeDocument/2006/relationships/image" Target="../media/image13.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hyperlink" Target="https://pt.wikipedia.org/wiki/Contexto" TargetMode="Externa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6" Type="http://schemas.openxmlformats.org/officeDocument/2006/relationships/image" Target="../media/image34.png"/><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png"/><Relationship Id="rId10" Type="http://schemas.openxmlformats.org/officeDocument/2006/relationships/image" Target="../media/image38.png"/><Relationship Id="rId11" Type="http://schemas.openxmlformats.org/officeDocument/2006/relationships/image" Target="../media/image39.png"/><Relationship Id="rId12" Type="http://schemas.openxmlformats.org/officeDocument/2006/relationships/image" Target="../media/image40.png"/><Relationship Id="rId13" Type="http://schemas.openxmlformats.org/officeDocument/2006/relationships/image" Target="../media/image1.tif"/><Relationship Id="rId14" Type="http://schemas.openxmlformats.org/officeDocument/2006/relationships/image" Target="../media/image2.tif"/><Relationship Id="rId15" Type="http://schemas.openxmlformats.org/officeDocument/2006/relationships/image" Target="../media/image3.tif"/></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 Id="rId3" Type="http://schemas.openxmlformats.org/officeDocument/2006/relationships/image" Target="../media/image41.png"/><Relationship Id="rId4"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4.png"/><Relationship Id="rId7" Type="http://schemas.openxmlformats.org/officeDocument/2006/relationships/image" Target="../media/image37.png"/><Relationship Id="rId8" Type="http://schemas.openxmlformats.org/officeDocument/2006/relationships/image" Target="../media/image45.png"/><Relationship Id="rId9" Type="http://schemas.openxmlformats.org/officeDocument/2006/relationships/image" Target="../media/image46.png"/><Relationship Id="rId10" Type="http://schemas.openxmlformats.org/officeDocument/2006/relationships/image" Target="../media/image47.png"/><Relationship Id="rId11" Type="http://schemas.openxmlformats.org/officeDocument/2006/relationships/image" Target="../media/image48.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png"/><Relationship Id="rId3" Type="http://schemas.openxmlformats.org/officeDocument/2006/relationships/image" Target="../media/image33.png"/><Relationship Id="rId4" Type="http://schemas.openxmlformats.org/officeDocument/2006/relationships/image" Target="../media/image49.png"/><Relationship Id="rId5" Type="http://schemas.openxmlformats.org/officeDocument/2006/relationships/image" Target="../media/image5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54.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e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5.png"/><Relationship Id="rId3" Type="http://schemas.openxmlformats.org/officeDocument/2006/relationships/image" Target="../media/image5.jpeg"/><Relationship Id="rId4" Type="http://schemas.openxmlformats.org/officeDocument/2006/relationships/hyperlink" Target="https://www.researchgate.net/publication/272789350_Energia_Solar_Fotovoltaica_Uma_Aplicacao_na_Irrigacao_da_Agricultura_Familiar" TargetMode="External"/><Relationship Id="rId5" Type="http://schemas.openxmlformats.org/officeDocument/2006/relationships/hyperlink" Target="http://agronegociointerior.com.br/irrigacao-por-gotejamento/" TargetMode="Externa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comments" Target="../comments/comment1.xml"/><Relationship Id="rId3" Type="http://schemas.openxmlformats.org/officeDocument/2006/relationships/image" Target="../media/image1.jpeg"/><Relationship Id="rId4" Type="http://schemas.openxmlformats.org/officeDocument/2006/relationships/image" Target="../media/image56.png"/><Relationship Id="rId5" Type="http://schemas.openxmlformats.org/officeDocument/2006/relationships/image" Target="../media/image57.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8.png"/><Relationship Id="rId3" Type="http://schemas.openxmlformats.org/officeDocument/2006/relationships/hyperlink" Target="https://www.bdpa.cnptia.embrapa.br/" TargetMode="Externa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png"/><Relationship Id="rId3" Type="http://schemas.openxmlformats.org/officeDocument/2006/relationships/image" Target="../media/image59.png"/><Relationship Id="rId4" Type="http://schemas.openxmlformats.org/officeDocument/2006/relationships/image" Target="../media/image33.png"/><Relationship Id="rId5" Type="http://schemas.openxmlformats.org/officeDocument/2006/relationships/image" Target="../media/image60.png"/><Relationship Id="rId6" Type="http://schemas.openxmlformats.org/officeDocument/2006/relationships/image" Target="../media/image41.png"/><Relationship Id="rId7" Type="http://schemas.openxmlformats.org/officeDocument/2006/relationships/image" Target="../media/image61.png"/><Relationship Id="rId8" Type="http://schemas.openxmlformats.org/officeDocument/2006/relationships/image" Target="../media/image43.png"/><Relationship Id="rId9" Type="http://schemas.openxmlformats.org/officeDocument/2006/relationships/image" Target="../media/image62.png"/><Relationship Id="rId10" Type="http://schemas.openxmlformats.org/officeDocument/2006/relationships/image" Target="../media/image37.png"/><Relationship Id="rId11" Type="http://schemas.openxmlformats.org/officeDocument/2006/relationships/image" Target="../media/image45.png"/><Relationship Id="rId12" Type="http://schemas.openxmlformats.org/officeDocument/2006/relationships/image" Target="../media/image63.png"/><Relationship Id="rId13" Type="http://schemas.openxmlformats.org/officeDocument/2006/relationships/image" Target="../media/image64.png"/><Relationship Id="rId14" Type="http://schemas.openxmlformats.org/officeDocument/2006/relationships/image" Target="../media/image65.png"/><Relationship Id="rId15" Type="http://schemas.openxmlformats.org/officeDocument/2006/relationships/image" Target="../media/image66.png"/><Relationship Id="rId16" Type="http://schemas.openxmlformats.org/officeDocument/2006/relationships/image" Target="../media/image67.png"/><Relationship Id="rId17" Type="http://schemas.openxmlformats.org/officeDocument/2006/relationships/image" Target="../media/image6.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png"/><Relationship Id="rId3" Type="http://schemas.openxmlformats.org/officeDocument/2006/relationships/image" Target="../media/image68.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6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70.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6" Type="http://schemas.openxmlformats.org/officeDocument/2006/relationships/image" Target="../media/image75.png"/><Relationship Id="rId7" Type="http://schemas.openxmlformats.org/officeDocument/2006/relationships/image" Target="../media/image76.png"/><Relationship Id="rId8" Type="http://schemas.openxmlformats.org/officeDocument/2006/relationships/image" Target="../media/image77.png"/><Relationship Id="rId9" Type="http://schemas.openxmlformats.org/officeDocument/2006/relationships/image" Target="../media/image78.png"/><Relationship Id="rId10" Type="http://schemas.openxmlformats.org/officeDocument/2006/relationships/image" Target="../media/image79.png"/><Relationship Id="rId11" Type="http://schemas.openxmlformats.org/officeDocument/2006/relationships/image" Target="../media/image80.png"/><Relationship Id="rId12" Type="http://schemas.openxmlformats.org/officeDocument/2006/relationships/image" Target="../media/image56.png"/><Relationship Id="rId13" Type="http://schemas.openxmlformats.org/officeDocument/2006/relationships/image" Target="../media/image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1.png"/><Relationship Id="rId3" Type="http://schemas.openxmlformats.org/officeDocument/2006/relationships/image" Target="../media/image82.png"/><Relationship Id="rId4" Type="http://schemas.openxmlformats.org/officeDocument/2006/relationships/image" Target="../media/image83.png"/><Relationship Id="rId5" Type="http://schemas.openxmlformats.org/officeDocument/2006/relationships/image" Target="../media/image84.png"/><Relationship Id="rId6" Type="http://schemas.openxmlformats.org/officeDocument/2006/relationships/image" Target="../media/image85.png"/><Relationship Id="rId7" Type="http://schemas.openxmlformats.org/officeDocument/2006/relationships/image" Target="../media/image86.png"/><Relationship Id="rId8" Type="http://schemas.openxmlformats.org/officeDocument/2006/relationships/image" Target="../media/image87.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8.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9.png"/><Relationship Id="rId3" Type="http://schemas.openxmlformats.org/officeDocument/2006/relationships/image" Target="../media/image90.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image" Target="../media/image80.png"/><Relationship Id="rId3" Type="http://schemas.openxmlformats.org/officeDocument/2006/relationships/image" Target="../media/image91.png"/><Relationship Id="rId4" Type="http://schemas.openxmlformats.org/officeDocument/2006/relationships/image" Target="../media/image92.png"/><Relationship Id="rId5" Type="http://schemas.openxmlformats.org/officeDocument/2006/relationships/image" Target="../media/image93.png"/><Relationship Id="rId6" Type="http://schemas.openxmlformats.org/officeDocument/2006/relationships/image" Target="../media/image56.png"/><Relationship Id="rId7" Type="http://schemas.openxmlformats.org/officeDocument/2006/relationships/image" Target="../media/image94.png"/><Relationship Id="rId8" Type="http://schemas.openxmlformats.org/officeDocument/2006/relationships/image" Target="../media/image95.png"/><Relationship Id="rId9" Type="http://schemas.openxmlformats.org/officeDocument/2006/relationships/image" Target="../media/image90.png"/><Relationship Id="rId10" Type="http://schemas.openxmlformats.org/officeDocument/2006/relationships/image" Target="../media/image9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2.png"/><Relationship Id="rId4" Type="http://schemas.openxmlformats.org/officeDocument/2006/relationships/image" Target="../media/image3.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8" name="Imagem" descr="Imagem"/>
          <p:cNvPicPr>
            <a:picLocks noChangeAspect="1"/>
          </p:cNvPicPr>
          <p:nvPr>
            <p:ph type="pic" idx="13"/>
          </p:nvPr>
        </p:nvPicPr>
        <p:blipFill>
          <a:blip r:embed="rId2">
            <a:extLst/>
          </a:blip>
          <a:srcRect l="194" t="7974" r="116" b="23208"/>
          <a:stretch>
            <a:fillRect/>
          </a:stretch>
        </p:blipFill>
        <p:spPr>
          <a:prstGeom prst="rect">
            <a:avLst/>
          </a:prstGeom>
        </p:spPr>
      </p:pic>
      <p:sp>
        <p:nvSpPr>
          <p:cNvPr id="129" name="Retângulo"/>
          <p:cNvSpPr/>
          <p:nvPr>
            <p:ph type="body" idx="14"/>
          </p:nvPr>
        </p:nvSpPr>
        <p:spPr>
          <a:prstGeom prst="rect">
            <a:avLst/>
          </a:prstGeom>
        </p:spPr>
        <p:txBody>
          <a:bodyPr/>
          <a:lstStyle/>
          <a:p>
            <a:pPr marL="0" indent="0" algn="ctr">
              <a:spcBef>
                <a:spcPts val="0"/>
              </a:spcBef>
              <a:buSzTx/>
              <a:buFontTx/>
              <a:buNone/>
              <a:defRPr sz="2400">
                <a:latin typeface="DIN Alternate"/>
                <a:ea typeface="DIN Alternate"/>
                <a:cs typeface="DIN Alternate"/>
                <a:sym typeface="DIN Alternate"/>
              </a:defRPr>
            </a:pPr>
          </a:p>
        </p:txBody>
      </p:sp>
      <p:sp>
        <p:nvSpPr>
          <p:cNvPr id="130" name="Linha"/>
          <p:cNvSpPr/>
          <p:nvPr>
            <p:ph type="body" idx="15"/>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1" name="Arquitetura de controle"/>
          <p:cNvSpPr txBox="1"/>
          <p:nvPr>
            <p:ph type="title"/>
          </p:nvPr>
        </p:nvSpPr>
        <p:spPr>
          <a:prstGeom prst="rect">
            <a:avLst/>
          </a:prstGeom>
        </p:spPr>
        <p:txBody>
          <a:bodyPr/>
          <a:lstStyle/>
          <a:p>
            <a:pPr defTabSz="514095">
              <a:defRPr sz="10648"/>
            </a:pPr>
            <a:r>
              <a:rPr sz="12672">
                <a:solidFill>
                  <a:schemeClr val="accent6">
                    <a:hueOff val="268947"/>
                    <a:satOff val="-2541"/>
                    <a:lumOff val="-27730"/>
                  </a:schemeClr>
                </a:solidFill>
              </a:rPr>
              <a:t>A</a:t>
            </a:r>
            <a:r>
              <a:rPr>
                <a:solidFill>
                  <a:srgbClr val="000000"/>
                </a:solidFill>
              </a:rPr>
              <a:t>rquitetura de controle</a:t>
            </a:r>
          </a:p>
        </p:txBody>
      </p:sp>
      <p:sp>
        <p:nvSpPr>
          <p:cNvPr id="132" name="em ambientes produtivos de…"/>
          <p:cNvSpPr txBox="1"/>
          <p:nvPr>
            <p:ph type="body" sz="quarter" idx="1"/>
          </p:nvPr>
        </p:nvSpPr>
        <p:spPr>
          <a:prstGeom prst="rect">
            <a:avLst/>
          </a:prstGeom>
        </p:spPr>
        <p:txBody>
          <a:bodyPr/>
          <a:lstStyle/>
          <a:p>
            <a:pPr defTabSz="438150">
              <a:spcBef>
                <a:spcPts val="400"/>
              </a:spcBef>
              <a:defRPr sz="3600"/>
            </a:pPr>
            <a:r>
              <a:t>em ambientes produtivos de </a:t>
            </a:r>
          </a:p>
          <a:p>
            <a:pPr defTabSz="438150">
              <a:spcBef>
                <a:spcPts val="400"/>
              </a:spcBef>
              <a:defRPr sz="3600"/>
            </a:pPr>
            <a:r>
              <a:t>agricultura familiar</a:t>
            </a:r>
          </a:p>
        </p:txBody>
      </p:sp>
      <p:pic>
        <p:nvPicPr>
          <p:cNvPr id="133" name="iot.png" descr="iot.png"/>
          <p:cNvPicPr>
            <a:picLocks noChangeAspect="1"/>
          </p:cNvPicPr>
          <p:nvPr/>
        </p:nvPicPr>
        <p:blipFill>
          <a:blip r:embed="rId3">
            <a:extLst/>
          </a:blip>
          <a:stretch>
            <a:fillRect/>
          </a:stretch>
        </p:blipFill>
        <p:spPr>
          <a:xfrm>
            <a:off x="7273484" y="2724475"/>
            <a:ext cx="4452232" cy="2968155"/>
          </a:xfrm>
          <a:prstGeom prst="rect">
            <a:avLst/>
          </a:prstGeom>
          <a:ln w="25400">
            <a:solidFill>
              <a:srgbClr val="000000"/>
            </a:solidFill>
            <a:miter lim="400000"/>
          </a:ln>
          <a:effectLst>
            <a:outerShdw sx="100000" sy="100000" kx="0" ky="0" algn="b" rotWithShape="0" blurRad="355600" dist="0" dir="0">
              <a:srgbClr val="000000">
                <a:alpha val="75000"/>
              </a:srgbClr>
            </a:outerShdw>
          </a:effectLst>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6"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7" name="Principais Desafios"/>
          <p:cNvSpPr txBox="1"/>
          <p:nvPr>
            <p:ph type="title"/>
          </p:nvPr>
        </p:nvSpPr>
        <p:spPr>
          <a:prstGeom prst="rect">
            <a:avLst/>
          </a:prstGeom>
        </p:spPr>
        <p:txBody>
          <a:bodyPr/>
          <a:lstStyle>
            <a:lvl1pPr defTabSz="543305">
              <a:spcBef>
                <a:spcPts val="2100"/>
              </a:spcBef>
              <a:defRPr sz="4836"/>
            </a:lvl1pPr>
          </a:lstStyle>
          <a:p>
            <a:pPr/>
            <a:r>
              <a:t>Principais Desafios</a:t>
            </a:r>
          </a:p>
        </p:txBody>
      </p:sp>
      <p:sp>
        <p:nvSpPr>
          <p:cNvPr id="198" name="Modelos e abstrações de programação de uma rede de recursos…"/>
          <p:cNvSpPr txBox="1"/>
          <p:nvPr>
            <p:ph type="body" idx="1"/>
          </p:nvPr>
        </p:nvSpPr>
        <p:spPr>
          <a:prstGeom prst="rect">
            <a:avLst/>
          </a:prstGeom>
        </p:spPr>
        <p:txBody>
          <a:bodyPr/>
          <a:lstStyle/>
          <a:p>
            <a:pPr marL="406400" indent="-406400">
              <a:defRPr sz="2800"/>
            </a:pPr>
            <a:r>
              <a:t>Modelos e abstrações de programação de uma rede de recursos</a:t>
            </a:r>
          </a:p>
          <a:p>
            <a:pPr marL="406400" indent="-406400">
              <a:defRPr sz="2800"/>
            </a:pPr>
            <a:r>
              <a:t>Suporte à diferentes contextos de projetos inteligentes</a:t>
            </a:r>
          </a:p>
          <a:p>
            <a:pPr marL="406400" indent="-406400">
              <a:defRPr sz="2800"/>
            </a:pPr>
            <a:r>
              <a:t>Estrutura distribuída e adaptada à computação</a:t>
            </a:r>
            <a:r>
              <a:t> em névoa (Fog)</a:t>
            </a:r>
          </a:p>
          <a:p>
            <a:pPr lvl="1" marL="1071562" indent="-500062">
              <a:spcBef>
                <a:spcPts val="0"/>
              </a:spcBef>
              <a:buSzPct val="100000"/>
              <a:buFontTx/>
              <a:buAutoNum type="arabicPeriod" startAt="1"/>
              <a:defRPr sz="2400"/>
            </a:pPr>
            <a:r>
              <a:t>Replicação de dados, </a:t>
            </a:r>
          </a:p>
          <a:p>
            <a:pPr lvl="1" marL="1071562" indent="-500062">
              <a:spcBef>
                <a:spcPts val="0"/>
              </a:spcBef>
              <a:buSzPct val="100000"/>
              <a:buFontTx/>
              <a:buAutoNum type="arabicPeriod" startAt="1"/>
              <a:defRPr sz="2400"/>
            </a:pPr>
            <a:r>
              <a:t>L</a:t>
            </a:r>
            <a:r>
              <a:t>oad balancing,</a:t>
            </a:r>
          </a:p>
          <a:p>
            <a:pPr lvl="1" marL="1071562" indent="-500062">
              <a:spcBef>
                <a:spcPts val="0"/>
              </a:spcBef>
              <a:buSzPct val="100000"/>
              <a:buFontTx/>
              <a:buAutoNum type="arabicPeriod" startAt="1"/>
              <a:defRPr sz="2400"/>
            </a:pPr>
            <a:r>
              <a:t>Recuperação de falhas</a:t>
            </a:r>
            <a:r>
              <a:t>, </a:t>
            </a:r>
          </a:p>
          <a:p>
            <a:pPr lvl="1" marL="1071562" indent="-500062">
              <a:spcBef>
                <a:spcPts val="0"/>
              </a:spcBef>
              <a:buSzPct val="100000"/>
              <a:buFontTx/>
              <a:buAutoNum type="arabicPeriod" startAt="1"/>
              <a:defRPr sz="2400"/>
            </a:pPr>
            <a:r>
              <a:t>Gestão de recursos,</a:t>
            </a:r>
          </a:p>
          <a:p>
            <a:pPr lvl="1" marL="1071562" indent="-500062">
              <a:spcBef>
                <a:spcPts val="0"/>
              </a:spcBef>
              <a:buSzPct val="100000"/>
              <a:buFontTx/>
              <a:buAutoNum type="arabicPeriod" startAt="1"/>
              <a:defRPr sz="2400"/>
            </a:pPr>
            <a:r>
              <a:t>Facilidade de acesso à recursos defeituosos </a:t>
            </a:r>
            <a:r>
              <a:t>para reparo e substituição</a:t>
            </a:r>
          </a:p>
          <a:p>
            <a:pPr marL="406400" indent="-406400">
              <a:defRPr sz="2800"/>
            </a:pPr>
            <a:r>
              <a:t>Aprovisionamento e gestão automatizada de recursos</a:t>
            </a:r>
          </a:p>
          <a:p>
            <a:pPr marL="406400" indent="-406400">
              <a:defRPr sz="2800"/>
            </a:pPr>
            <a:r>
              <a:t>Restrições de processamento, rede e armazenamento na ponta</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1" name="Ciclo do conhecimento"/>
          <p:cNvSpPr txBox="1"/>
          <p:nvPr>
            <p:ph type="title"/>
          </p:nvPr>
        </p:nvSpPr>
        <p:spPr>
          <a:prstGeom prst="rect">
            <a:avLst/>
          </a:prstGeom>
        </p:spPr>
        <p:txBody>
          <a:bodyPr/>
          <a:lstStyle>
            <a:lvl1pPr defTabSz="543305">
              <a:spcBef>
                <a:spcPts val="2100"/>
              </a:spcBef>
              <a:defRPr sz="4836"/>
            </a:lvl1pPr>
          </a:lstStyle>
          <a:p>
            <a:pPr/>
            <a:r>
              <a:t>Ciclo do conhecimento</a:t>
            </a:r>
          </a:p>
        </p:txBody>
      </p:sp>
      <p:grpSp>
        <p:nvGrpSpPr>
          <p:cNvPr id="204" name="Grupo"/>
          <p:cNvGrpSpPr/>
          <p:nvPr/>
        </p:nvGrpSpPr>
        <p:grpSpPr>
          <a:xfrm>
            <a:off x="104847" y="1701799"/>
            <a:ext cx="7469066" cy="5681298"/>
            <a:chOff x="0" y="0"/>
            <a:chExt cx="7469065" cy="5681296"/>
          </a:xfrm>
        </p:grpSpPr>
        <p:pic>
          <p:nvPicPr>
            <p:cNvPr id="202" name="needFlow.png" descr="needFlow.png"/>
            <p:cNvPicPr>
              <a:picLocks noChangeAspect="1"/>
            </p:cNvPicPr>
            <p:nvPr/>
          </p:nvPicPr>
          <p:blipFill>
            <a:blip r:embed="rId2">
              <a:extLst/>
            </a:blip>
            <a:srcRect l="0" t="0" r="0" b="0"/>
            <a:stretch>
              <a:fillRect/>
            </a:stretch>
          </p:blipFill>
          <p:spPr>
            <a:xfrm>
              <a:off x="901091" y="0"/>
              <a:ext cx="6567975" cy="5681297"/>
            </a:xfrm>
            <a:prstGeom prst="rect">
              <a:avLst/>
            </a:prstGeom>
            <a:ln w="12700" cap="flat">
              <a:noFill/>
              <a:miter lim="400000"/>
            </a:ln>
            <a:effectLst/>
          </p:spPr>
        </p:pic>
        <p:sp>
          <p:nvSpPr>
            <p:cNvPr id="203" name="Usuário"/>
            <p:cNvSpPr txBox="1"/>
            <p:nvPr/>
          </p:nvSpPr>
          <p:spPr>
            <a:xfrm>
              <a:off x="0" y="1582008"/>
              <a:ext cx="1414352"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Usuário</a:t>
              </a:r>
            </a:p>
          </p:txBody>
        </p:sp>
      </p:grpSp>
      <p:pic>
        <p:nvPicPr>
          <p:cNvPr id="205" name="inteligenceFlow.png" descr="inteligenceFlow.png"/>
          <p:cNvPicPr>
            <a:picLocks noChangeAspect="1"/>
          </p:cNvPicPr>
          <p:nvPr/>
        </p:nvPicPr>
        <p:blipFill>
          <a:blip r:embed="rId3">
            <a:extLst/>
          </a:blip>
          <a:stretch>
            <a:fillRect/>
          </a:stretch>
        </p:blipFill>
        <p:spPr>
          <a:xfrm>
            <a:off x="4630296" y="4684443"/>
            <a:ext cx="8210805" cy="4933686"/>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07"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208"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09" name="Arquitetura em Camadas"/>
          <p:cNvSpPr txBox="1"/>
          <p:nvPr>
            <p:ph type="title"/>
          </p:nvPr>
        </p:nvSpPr>
        <p:spPr>
          <a:prstGeom prst="rect">
            <a:avLst/>
          </a:prstGeom>
        </p:spPr>
        <p:txBody>
          <a:bodyPr/>
          <a:lstStyle>
            <a:lvl1pPr defTabSz="543305">
              <a:spcBef>
                <a:spcPts val="2100"/>
              </a:spcBef>
              <a:defRPr sz="4836"/>
            </a:lvl1pPr>
          </a:lstStyle>
          <a:p>
            <a:pPr/>
            <a:r>
              <a:t>Arquitetura em Camadas</a:t>
            </a:r>
          </a:p>
        </p:txBody>
      </p:sp>
      <p:sp>
        <p:nvSpPr>
          <p:cNvPr id="210" name="6 camadas virtuais:…"/>
          <p:cNvSpPr txBox="1"/>
          <p:nvPr>
            <p:ph type="body" sz="half" idx="1"/>
          </p:nvPr>
        </p:nvSpPr>
        <p:spPr>
          <a:prstGeom prst="rect">
            <a:avLst/>
          </a:prstGeom>
        </p:spPr>
        <p:txBody>
          <a:bodyPr/>
          <a:lstStyle/>
          <a:p>
            <a:pPr/>
            <a:r>
              <a:t>6 camadas virtuais:</a:t>
            </a:r>
          </a:p>
          <a:p>
            <a:pPr lvl="1"/>
            <a:r>
              <a:t>Interfaces de comunicação</a:t>
            </a:r>
          </a:p>
          <a:p>
            <a:pPr lvl="1"/>
            <a:r>
              <a:t>Gestão de Acesso</a:t>
            </a:r>
          </a:p>
          <a:p>
            <a:pPr lvl="1"/>
            <a:r>
              <a:t>Gestão do ambiente virtual</a:t>
            </a:r>
          </a:p>
          <a:p>
            <a:pPr lvl="1"/>
            <a:r>
              <a:t>Gestão de contextos</a:t>
            </a:r>
          </a:p>
          <a:p>
            <a:pPr lvl="1"/>
            <a:r>
              <a:t>Gestão do conhecimento</a:t>
            </a:r>
          </a:p>
          <a:p>
            <a:pPr lvl="1"/>
            <a:r>
              <a:t>Gestão do ambiente físico</a:t>
            </a:r>
          </a:p>
        </p:txBody>
      </p:sp>
      <p:grpSp>
        <p:nvGrpSpPr>
          <p:cNvPr id="213" name="arquitetura-proposta.png"/>
          <p:cNvGrpSpPr/>
          <p:nvPr/>
        </p:nvGrpSpPr>
        <p:grpSpPr>
          <a:xfrm>
            <a:off x="21232" y="1344612"/>
            <a:ext cx="6396436" cy="7064376"/>
            <a:chOff x="0" y="0"/>
            <a:chExt cx="6396434" cy="7064375"/>
          </a:xfrm>
        </p:grpSpPr>
        <p:pic>
          <p:nvPicPr>
            <p:cNvPr id="212" name="arquitetura-proposta.png" descr="arquitetura-proposta.png"/>
            <p:cNvPicPr>
              <a:picLocks noChangeAspect="1"/>
            </p:cNvPicPr>
            <p:nvPr/>
          </p:nvPicPr>
          <p:blipFill>
            <a:blip r:embed="rId3">
              <a:extLst/>
            </a:blip>
            <a:srcRect l="0" t="0" r="0" b="0"/>
            <a:stretch>
              <a:fillRect/>
            </a:stretch>
          </p:blipFill>
          <p:spPr>
            <a:xfrm>
              <a:off x="50800" y="50800"/>
              <a:ext cx="6295018" cy="6962671"/>
            </a:xfrm>
            <a:prstGeom prst="rect">
              <a:avLst/>
            </a:prstGeom>
            <a:ln>
              <a:noFill/>
            </a:ln>
            <a:effectLst/>
          </p:spPr>
        </p:pic>
        <p:pic>
          <p:nvPicPr>
            <p:cNvPr id="211" name="arquitetura-proposta.png" descr="arquitetura-proposta.png"/>
            <p:cNvPicPr>
              <a:picLocks noChangeAspect="0"/>
            </p:cNvPicPr>
            <p:nvPr/>
          </p:nvPicPr>
          <p:blipFill>
            <a:blip r:embed="rId4">
              <a:extLst/>
            </a:blip>
            <a:stretch>
              <a:fillRect/>
            </a:stretch>
          </p:blipFill>
          <p:spPr>
            <a:xfrm>
              <a:off x="0" y="0"/>
              <a:ext cx="6396435" cy="7064375"/>
            </a:xfrm>
            <a:prstGeom prst="rect">
              <a:avLst/>
            </a:prstGeom>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15"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216"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17" name="gestão de Acesso"/>
          <p:cNvSpPr txBox="1"/>
          <p:nvPr>
            <p:ph type="title"/>
          </p:nvPr>
        </p:nvSpPr>
        <p:spPr>
          <a:prstGeom prst="rect">
            <a:avLst/>
          </a:prstGeom>
        </p:spPr>
        <p:txBody>
          <a:bodyPr/>
          <a:lstStyle>
            <a:lvl1pPr defTabSz="543305">
              <a:spcBef>
                <a:spcPts val="2100"/>
              </a:spcBef>
              <a:defRPr sz="4836"/>
            </a:lvl1pPr>
          </a:lstStyle>
          <a:p>
            <a:pPr/>
            <a:r>
              <a:t>gestão de Acesso</a:t>
            </a:r>
          </a:p>
        </p:txBody>
      </p:sp>
      <p:sp>
        <p:nvSpPr>
          <p:cNvPr id="218" name="Os procedimentos nesse módulo serve para mapeamento e controle de acesso dos usuários.…"/>
          <p:cNvSpPr txBox="1"/>
          <p:nvPr>
            <p:ph type="body" sz="half" idx="1"/>
          </p:nvPr>
        </p:nvSpPr>
        <p:spPr>
          <a:prstGeom prst="rect">
            <a:avLst/>
          </a:prstGeom>
        </p:spPr>
        <p:txBody>
          <a:bodyPr/>
          <a:lstStyle/>
          <a:p>
            <a:pPr marL="398272" indent="-398272" defTabSz="572516">
              <a:spcBef>
                <a:spcPts val="1700"/>
              </a:spcBef>
              <a:defRPr sz="2744"/>
            </a:pPr>
            <a:r>
              <a:t>Os procedimentos nesse módulo serve para mapeamento e controle de acesso dos usuários.</a:t>
            </a:r>
          </a:p>
          <a:p>
            <a:pPr marL="398272" indent="-398272" defTabSz="572516">
              <a:spcBef>
                <a:spcPts val="1700"/>
              </a:spcBef>
              <a:defRPr sz="2744"/>
            </a:pPr>
            <a:r>
              <a:t>Eventos de configuração e controle das definições da plataforma, do interpretador de contextos, lógicas de processamento e dos definição dos objetos virtuais.</a:t>
            </a:r>
          </a:p>
          <a:p>
            <a:pPr marL="398272" indent="-398272" defTabSz="572516">
              <a:spcBef>
                <a:spcPts val="1700"/>
              </a:spcBef>
              <a:defRPr sz="2744"/>
            </a:pPr>
            <a:r>
              <a:t>Análise e envio (manual) de eventos de controle dos dispositivos físicos controlados pela plataforma.</a:t>
            </a:r>
          </a:p>
        </p:txBody>
      </p:sp>
      <p:pic>
        <p:nvPicPr>
          <p:cNvPr id="219" name="arquitetura-proposta.png" descr="arquitetura-proposta.png"/>
          <p:cNvPicPr>
            <a:picLocks noChangeAspect="0"/>
          </p:cNvPicPr>
          <p:nvPr/>
        </p:nvPicPr>
        <p:blipFill>
          <a:blip r:embed="rId3">
            <a:extLst/>
          </a:blip>
          <a:stretch>
            <a:fillRect/>
          </a:stretch>
        </p:blipFill>
        <p:spPr>
          <a:xfrm>
            <a:off x="856257" y="3039175"/>
            <a:ext cx="4726386" cy="3407172"/>
          </a:xfrm>
          <a:prstGeom prst="rect">
            <a:avLst/>
          </a:prstGeom>
          <a:effectLst>
            <a:outerShdw sx="100000" sy="100000" kx="0" ky="0" algn="b" rotWithShape="0" blurRad="203200" dist="292100" dir="9300000">
              <a:srgbClr val="000000">
                <a:alpha val="77000"/>
              </a:srgbClr>
            </a:outerShdw>
          </a:effectLst>
        </p:spPr>
      </p:pic>
      <p:grpSp>
        <p:nvGrpSpPr>
          <p:cNvPr id="226" name="Grupo"/>
          <p:cNvGrpSpPr/>
          <p:nvPr/>
        </p:nvGrpSpPr>
        <p:grpSpPr>
          <a:xfrm>
            <a:off x="13989" y="76881"/>
            <a:ext cx="5544919" cy="3157362"/>
            <a:chOff x="0" y="0"/>
            <a:chExt cx="5544917" cy="3157360"/>
          </a:xfrm>
        </p:grpSpPr>
        <p:pic>
          <p:nvPicPr>
            <p:cNvPr id="220" name="arquitetura-proposta.png" descr="arquitetura-proposta.png"/>
            <p:cNvPicPr>
              <a:picLocks noChangeAspect="1"/>
            </p:cNvPicPr>
            <p:nvPr/>
          </p:nvPicPr>
          <p:blipFill>
            <a:blip r:embed="rId4">
              <a:extLst/>
            </a:blip>
            <a:stretch>
              <a:fillRect/>
            </a:stretch>
          </p:blipFill>
          <p:spPr>
            <a:xfrm>
              <a:off x="57976" y="0"/>
              <a:ext cx="1824438" cy="2017938"/>
            </a:xfrm>
            <a:prstGeom prst="rect">
              <a:avLst/>
            </a:prstGeom>
            <a:ln w="12700" cap="flat">
              <a:noFill/>
              <a:miter lim="400000"/>
            </a:ln>
            <a:effectLst/>
          </p:spPr>
        </p:pic>
        <p:pic>
          <p:nvPicPr>
            <p:cNvPr id="221" name="Linha" descr="Linha"/>
            <p:cNvPicPr>
              <a:picLocks noChangeAspect="0"/>
            </p:cNvPicPr>
            <p:nvPr/>
          </p:nvPicPr>
          <p:blipFill>
            <a:blip r:embed="rId5">
              <a:extLst/>
            </a:blip>
            <a:stretch>
              <a:fillRect/>
            </a:stretch>
          </p:blipFill>
          <p:spPr>
            <a:xfrm rot="14979045">
              <a:off x="-740620" y="1918350"/>
              <a:ext cx="2480703" cy="107764"/>
            </a:xfrm>
            <a:prstGeom prst="rect">
              <a:avLst/>
            </a:prstGeom>
            <a:effectLst/>
          </p:spPr>
        </p:pic>
        <p:pic>
          <p:nvPicPr>
            <p:cNvPr id="223" name="Linha" descr="Linha"/>
            <p:cNvPicPr>
              <a:picLocks noChangeAspect="0"/>
            </p:cNvPicPr>
            <p:nvPr/>
          </p:nvPicPr>
          <p:blipFill>
            <a:blip r:embed="rId6">
              <a:extLst/>
            </a:blip>
            <a:stretch>
              <a:fillRect/>
            </a:stretch>
          </p:blipFill>
          <p:spPr>
            <a:xfrm rot="12454919">
              <a:off x="886280" y="1918350"/>
              <a:ext cx="4912865" cy="107764"/>
            </a:xfrm>
            <a:prstGeom prst="rect">
              <a:avLst/>
            </a:prstGeom>
            <a:effectLst/>
          </p:spPr>
        </p:pic>
        <p:sp>
          <p:nvSpPr>
            <p:cNvPr id="225" name="Retângulo"/>
            <p:cNvSpPr/>
            <p:nvPr/>
          </p:nvSpPr>
          <p:spPr>
            <a:xfrm>
              <a:off x="0" y="13209"/>
              <a:ext cx="1202598" cy="839127"/>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8"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22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30" name="Ambiente Virtual"/>
          <p:cNvSpPr txBox="1"/>
          <p:nvPr>
            <p:ph type="title"/>
          </p:nvPr>
        </p:nvSpPr>
        <p:spPr>
          <a:prstGeom prst="rect">
            <a:avLst/>
          </a:prstGeom>
        </p:spPr>
        <p:txBody>
          <a:bodyPr/>
          <a:lstStyle>
            <a:lvl1pPr defTabSz="543305">
              <a:spcBef>
                <a:spcPts val="2100"/>
              </a:spcBef>
              <a:defRPr sz="4836"/>
            </a:lvl1pPr>
          </a:lstStyle>
          <a:p>
            <a:pPr/>
            <a:r>
              <a:t>Ambiente Virtual</a:t>
            </a:r>
          </a:p>
        </p:txBody>
      </p:sp>
      <p:sp>
        <p:nvSpPr>
          <p:cNvPr id="231" name="Objeto: ”Coisa mental ou física para a qual converge o pensamento, um sentimento ou uma ação.” (*)…"/>
          <p:cNvSpPr txBox="1"/>
          <p:nvPr>
            <p:ph type="body" sz="half" idx="1"/>
          </p:nvPr>
        </p:nvSpPr>
        <p:spPr>
          <a:prstGeom prst="rect">
            <a:avLst/>
          </a:prstGeom>
        </p:spPr>
        <p:txBody>
          <a:bodyPr/>
          <a:lstStyle/>
          <a:p>
            <a:pPr marL="0" indent="0">
              <a:buSzTx/>
              <a:buNone/>
              <a:defRPr i="1"/>
            </a:pPr>
            <a:r>
              <a:t>Objeto: ”Coisa mental ou física para a qual converge o pensamento, um sentimento ou uma ação.” (*)</a:t>
            </a:r>
          </a:p>
          <a:p>
            <a:pPr/>
            <a:r>
              <a:t>Um objeto virtual é uma representação virtual de uma "coisa" dentro da plataforma de IoT. Todas as ações e conhecimentos dentro da plataforma são relacionados a um objeto virtual.</a:t>
            </a:r>
          </a:p>
        </p:txBody>
      </p:sp>
      <p:pic>
        <p:nvPicPr>
          <p:cNvPr id="232" name="arquitetura-proposta.png" descr="arquitetura-proposta.png"/>
          <p:cNvPicPr>
            <a:picLocks noChangeAspect="0"/>
          </p:cNvPicPr>
          <p:nvPr/>
        </p:nvPicPr>
        <p:blipFill>
          <a:blip r:embed="rId3">
            <a:extLst/>
          </a:blip>
          <a:stretch>
            <a:fillRect/>
          </a:stretch>
        </p:blipFill>
        <p:spPr>
          <a:xfrm>
            <a:off x="208557" y="3132440"/>
            <a:ext cx="5853511" cy="4747817"/>
          </a:xfrm>
          <a:prstGeom prst="rect">
            <a:avLst/>
          </a:prstGeom>
          <a:effectLst>
            <a:outerShdw sx="100000" sy="100000" kx="0" ky="0" algn="b" rotWithShape="0" blurRad="203200" dist="292100" dir="9300000">
              <a:srgbClr val="000000">
                <a:alpha val="77000"/>
              </a:srgbClr>
            </a:outerShdw>
          </a:effectLst>
        </p:spPr>
      </p:pic>
      <p:grpSp>
        <p:nvGrpSpPr>
          <p:cNvPr id="239" name="Grupo"/>
          <p:cNvGrpSpPr/>
          <p:nvPr/>
        </p:nvGrpSpPr>
        <p:grpSpPr>
          <a:xfrm>
            <a:off x="22310" y="76881"/>
            <a:ext cx="6162509" cy="3244251"/>
            <a:chOff x="8320" y="0"/>
            <a:chExt cx="6162508" cy="3244250"/>
          </a:xfrm>
        </p:grpSpPr>
        <p:pic>
          <p:nvPicPr>
            <p:cNvPr id="233" name="arquitetura-proposta.png" descr="arquitetura-proposta.png"/>
            <p:cNvPicPr>
              <a:picLocks noChangeAspect="1"/>
            </p:cNvPicPr>
            <p:nvPr/>
          </p:nvPicPr>
          <p:blipFill>
            <a:blip r:embed="rId4">
              <a:extLst/>
            </a:blip>
            <a:stretch>
              <a:fillRect/>
            </a:stretch>
          </p:blipFill>
          <p:spPr>
            <a:xfrm>
              <a:off x="57976" y="0"/>
              <a:ext cx="1824438" cy="2017938"/>
            </a:xfrm>
            <a:prstGeom prst="rect">
              <a:avLst/>
            </a:prstGeom>
            <a:ln w="12700" cap="flat">
              <a:noFill/>
              <a:miter lim="400000"/>
            </a:ln>
            <a:effectLst/>
          </p:spPr>
        </p:pic>
        <p:pic>
          <p:nvPicPr>
            <p:cNvPr id="234" name="Linha" descr="Linha"/>
            <p:cNvPicPr>
              <a:picLocks noChangeAspect="0"/>
            </p:cNvPicPr>
            <p:nvPr/>
          </p:nvPicPr>
          <p:blipFill>
            <a:blip r:embed="rId5">
              <a:extLst/>
            </a:blip>
            <a:stretch>
              <a:fillRect/>
            </a:stretch>
          </p:blipFill>
          <p:spPr>
            <a:xfrm rot="15756052">
              <a:off x="-799838" y="2176517"/>
              <a:ext cx="1977897" cy="107764"/>
            </a:xfrm>
            <a:prstGeom prst="rect">
              <a:avLst/>
            </a:prstGeom>
            <a:effectLst/>
          </p:spPr>
        </p:pic>
        <p:pic>
          <p:nvPicPr>
            <p:cNvPr id="236" name="Linha" descr="Linha"/>
            <p:cNvPicPr>
              <a:picLocks noChangeAspect="0"/>
            </p:cNvPicPr>
            <p:nvPr/>
          </p:nvPicPr>
          <p:blipFill>
            <a:blip r:embed="rId6">
              <a:extLst/>
            </a:blip>
            <a:stretch>
              <a:fillRect/>
            </a:stretch>
          </p:blipFill>
          <p:spPr>
            <a:xfrm rot="12319812">
              <a:off x="899479" y="1962271"/>
              <a:ext cx="5513332" cy="107764"/>
            </a:xfrm>
            <a:prstGeom prst="rect">
              <a:avLst/>
            </a:prstGeom>
            <a:effectLst/>
          </p:spPr>
        </p:pic>
        <p:sp>
          <p:nvSpPr>
            <p:cNvPr id="238" name="Retângulo"/>
            <p:cNvSpPr/>
            <p:nvPr/>
          </p:nvSpPr>
          <p:spPr>
            <a:xfrm>
              <a:off x="16933" y="828589"/>
              <a:ext cx="1224559" cy="1197192"/>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grpSp>
      <p:sp>
        <p:nvSpPr>
          <p:cNvPr id="240" name="(*) “objeto”, Google [em 27-08-2017]"/>
          <p:cNvSpPr txBox="1"/>
          <p:nvPr/>
        </p:nvSpPr>
        <p:spPr>
          <a:xfrm>
            <a:off x="6449464" y="9332959"/>
            <a:ext cx="6544772"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spcBef>
                <a:spcPts val="0"/>
              </a:spcBef>
              <a:defRPr i="0" spc="0" sz="1300">
                <a:solidFill>
                  <a:srgbClr val="333333"/>
                </a:solidFill>
                <a:latin typeface="Helvetica"/>
                <a:ea typeface="Helvetica"/>
                <a:cs typeface="Helvetica"/>
                <a:sym typeface="Helvetica"/>
              </a:defRPr>
            </a:pPr>
            <a:r>
              <a:t>(*) </a:t>
            </a:r>
            <a:r>
              <a:rPr b="1"/>
              <a:t>“objeto”</a:t>
            </a:r>
            <a:r>
              <a:t>, Google [em 27-08-2017]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43" name="Ambiente Físico (Gestão)"/>
          <p:cNvSpPr txBox="1"/>
          <p:nvPr>
            <p:ph type="title"/>
          </p:nvPr>
        </p:nvSpPr>
        <p:spPr>
          <a:prstGeom prst="rect">
            <a:avLst/>
          </a:prstGeom>
        </p:spPr>
        <p:txBody>
          <a:bodyPr/>
          <a:lstStyle>
            <a:lvl1pPr defTabSz="543305">
              <a:spcBef>
                <a:spcPts val="2100"/>
              </a:spcBef>
              <a:defRPr sz="4836"/>
            </a:lvl1pPr>
          </a:lstStyle>
          <a:p>
            <a:pPr/>
            <a:r>
              <a:t>Ambiente Físico (Gestão)</a:t>
            </a:r>
          </a:p>
        </p:txBody>
      </p:sp>
      <p:sp>
        <p:nvSpPr>
          <p:cNvPr id="244" name="Sinks são gateways físicos de acesso a rede para agregação de um conjunto de dispositivos.…"/>
          <p:cNvSpPr txBox="1"/>
          <p:nvPr>
            <p:ph type="body" sz="half" idx="1"/>
          </p:nvPr>
        </p:nvSpPr>
        <p:spPr>
          <a:prstGeom prst="rect">
            <a:avLst/>
          </a:prstGeom>
        </p:spPr>
        <p:txBody>
          <a:bodyPr/>
          <a:lstStyle/>
          <a:p>
            <a:pPr marL="296672" indent="-296672" defTabSz="426466">
              <a:spcBef>
                <a:spcPts val="1300"/>
              </a:spcBef>
              <a:defRPr sz="2044"/>
            </a:pPr>
            <a:r>
              <a:t>Sinks são gateways físicos de acesso a rede para agregação de um conjunto de dispositivos.</a:t>
            </a:r>
          </a:p>
          <a:p>
            <a:pPr marL="296672" indent="-296672" defTabSz="426466">
              <a:spcBef>
                <a:spcPts val="1300"/>
              </a:spcBef>
              <a:defRPr sz="2044"/>
            </a:pPr>
            <a:r>
              <a:t>Sinks são geralmente utilizados para criação de estruturas físicas locais que suportam a redução do consumo de energia nos dispositivos conectados e maior controle de acesso</a:t>
            </a:r>
          </a:p>
          <a:p>
            <a:pPr marL="296672" indent="-296672" defTabSz="426466">
              <a:spcBef>
                <a:spcPts val="1300"/>
              </a:spcBef>
              <a:defRPr sz="2044"/>
            </a:pPr>
            <a:r>
              <a:t>Brokers são a representação virtual dos sinks separando objetos virtuais em diferentes ambientes virtuais identificados por atributos (ex: localização) ou contexto.</a:t>
            </a:r>
          </a:p>
          <a:p>
            <a:pPr marL="296672" indent="-296672" defTabSz="426466">
              <a:spcBef>
                <a:spcPts val="1300"/>
              </a:spcBef>
              <a:defRPr sz="2044"/>
            </a:pPr>
            <a:r>
              <a:t>Brokers possibilitam acesso direto ao recurso</a:t>
            </a:r>
          </a:p>
          <a:p>
            <a:pPr marL="296672" indent="-296672" defTabSz="426466">
              <a:spcBef>
                <a:spcPts val="1300"/>
              </a:spcBef>
              <a:defRPr sz="2044"/>
            </a:pPr>
            <a:r>
              <a:t>Dentre os dispositivos físicos e externos podemos ter sensores, atuadores, serviços de redes sociais e outros serviços que geram dados.</a:t>
            </a:r>
          </a:p>
        </p:txBody>
      </p:sp>
      <p:pic>
        <p:nvPicPr>
          <p:cNvPr id="245" name="Imagem" descr="Imagem"/>
          <p:cNvPicPr>
            <a:picLocks noChangeAspect="1"/>
          </p:cNvPicPr>
          <p:nvPr/>
        </p:nvPicPr>
        <p:blipFill>
          <a:blip r:embed="rId2">
            <a:extLst/>
          </a:blip>
          <a:srcRect l="2257" t="129" r="26205" b="129"/>
          <a:stretch>
            <a:fillRect/>
          </a:stretch>
        </p:blipFill>
        <p:spPr>
          <a:xfrm>
            <a:off x="0" y="0"/>
            <a:ext cx="6438900" cy="9753600"/>
          </a:xfrm>
          <a:prstGeom prst="rect">
            <a:avLst/>
          </a:prstGeom>
          <a:ln w="12700">
            <a:miter lim="400000"/>
          </a:ln>
        </p:spPr>
      </p:pic>
      <p:pic>
        <p:nvPicPr>
          <p:cNvPr id="246" name="arquitetura-proposta.png" descr="arquitetura-proposta.png"/>
          <p:cNvPicPr>
            <a:picLocks noChangeAspect="0"/>
          </p:cNvPicPr>
          <p:nvPr/>
        </p:nvPicPr>
        <p:blipFill>
          <a:blip r:embed="rId3">
            <a:extLst/>
          </a:blip>
          <a:stretch>
            <a:fillRect/>
          </a:stretch>
        </p:blipFill>
        <p:spPr>
          <a:xfrm>
            <a:off x="208557" y="3132440"/>
            <a:ext cx="5853511" cy="4747817"/>
          </a:xfrm>
          <a:prstGeom prst="rect">
            <a:avLst/>
          </a:prstGeom>
          <a:effectLst>
            <a:outerShdw sx="100000" sy="100000" kx="0" ky="0" algn="b" rotWithShape="0" blurRad="203200" dist="292100" dir="9300000">
              <a:srgbClr val="000000">
                <a:alpha val="77000"/>
              </a:srgbClr>
            </a:outerShdw>
          </a:effectLst>
        </p:spPr>
      </p:pic>
      <p:grpSp>
        <p:nvGrpSpPr>
          <p:cNvPr id="253" name="Grupo"/>
          <p:cNvGrpSpPr/>
          <p:nvPr/>
        </p:nvGrpSpPr>
        <p:grpSpPr>
          <a:xfrm>
            <a:off x="22310" y="76881"/>
            <a:ext cx="6162509" cy="3244251"/>
            <a:chOff x="8320" y="0"/>
            <a:chExt cx="6162508" cy="3244250"/>
          </a:xfrm>
        </p:grpSpPr>
        <p:pic>
          <p:nvPicPr>
            <p:cNvPr id="247" name="arquitetura-proposta.png" descr="arquitetura-proposta.png"/>
            <p:cNvPicPr>
              <a:picLocks noChangeAspect="1"/>
            </p:cNvPicPr>
            <p:nvPr/>
          </p:nvPicPr>
          <p:blipFill>
            <a:blip r:embed="rId4">
              <a:extLst/>
            </a:blip>
            <a:stretch>
              <a:fillRect/>
            </a:stretch>
          </p:blipFill>
          <p:spPr>
            <a:xfrm>
              <a:off x="57976" y="0"/>
              <a:ext cx="1824438" cy="2017938"/>
            </a:xfrm>
            <a:prstGeom prst="rect">
              <a:avLst/>
            </a:prstGeom>
            <a:ln w="12700" cap="flat">
              <a:noFill/>
              <a:miter lim="400000"/>
            </a:ln>
            <a:effectLst/>
          </p:spPr>
        </p:pic>
        <p:pic>
          <p:nvPicPr>
            <p:cNvPr id="248" name="Linha" descr="Linha"/>
            <p:cNvPicPr>
              <a:picLocks noChangeAspect="0"/>
            </p:cNvPicPr>
            <p:nvPr/>
          </p:nvPicPr>
          <p:blipFill>
            <a:blip r:embed="rId5">
              <a:extLst/>
            </a:blip>
            <a:stretch>
              <a:fillRect/>
            </a:stretch>
          </p:blipFill>
          <p:spPr>
            <a:xfrm rot="15756052">
              <a:off x="-799838" y="2176517"/>
              <a:ext cx="1977898" cy="107764"/>
            </a:xfrm>
            <a:prstGeom prst="rect">
              <a:avLst/>
            </a:prstGeom>
            <a:effectLst/>
          </p:spPr>
        </p:pic>
        <p:pic>
          <p:nvPicPr>
            <p:cNvPr id="250" name="Linha" descr="Linha"/>
            <p:cNvPicPr>
              <a:picLocks noChangeAspect="0"/>
            </p:cNvPicPr>
            <p:nvPr/>
          </p:nvPicPr>
          <p:blipFill>
            <a:blip r:embed="rId6">
              <a:extLst/>
            </a:blip>
            <a:stretch>
              <a:fillRect/>
            </a:stretch>
          </p:blipFill>
          <p:spPr>
            <a:xfrm rot="12319812">
              <a:off x="899479" y="1962271"/>
              <a:ext cx="5513332" cy="107764"/>
            </a:xfrm>
            <a:prstGeom prst="rect">
              <a:avLst/>
            </a:prstGeom>
            <a:effectLst/>
          </p:spPr>
        </p:pic>
        <p:sp>
          <p:nvSpPr>
            <p:cNvPr id="252" name="Retângulo"/>
            <p:cNvSpPr/>
            <p:nvPr/>
          </p:nvSpPr>
          <p:spPr>
            <a:xfrm>
              <a:off x="16933" y="828588"/>
              <a:ext cx="1224559" cy="1197193"/>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gr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256"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57" name="Gestão de Conhecimento"/>
          <p:cNvSpPr txBox="1"/>
          <p:nvPr>
            <p:ph type="title"/>
          </p:nvPr>
        </p:nvSpPr>
        <p:spPr>
          <a:prstGeom prst="rect">
            <a:avLst/>
          </a:prstGeom>
        </p:spPr>
        <p:txBody>
          <a:bodyPr/>
          <a:lstStyle>
            <a:lvl1pPr defTabSz="543305">
              <a:spcBef>
                <a:spcPts val="2100"/>
              </a:spcBef>
              <a:defRPr sz="4836"/>
            </a:lvl1pPr>
          </a:lstStyle>
          <a:p>
            <a:pPr/>
            <a:r>
              <a:t>Gestão de Conhecimento</a:t>
            </a:r>
          </a:p>
        </p:txBody>
      </p:sp>
      <p:sp>
        <p:nvSpPr>
          <p:cNvPr id="258" name="Responsável pela identificação da origem do conhecimento dentro da plataforma (localização dos objetos virtuais dentro da rede)…"/>
          <p:cNvSpPr txBox="1"/>
          <p:nvPr>
            <p:ph type="body" sz="half" idx="1"/>
          </p:nvPr>
        </p:nvSpPr>
        <p:spPr>
          <a:prstGeom prst="rect">
            <a:avLst/>
          </a:prstGeom>
        </p:spPr>
        <p:txBody>
          <a:bodyPr/>
          <a:lstStyle/>
          <a:p>
            <a:pPr/>
            <a:r>
              <a:t>Responsável pela identificação da origem do conhecimento dentro da plataforma (localização dos objetos virtuais dentro da rede)</a:t>
            </a:r>
          </a:p>
          <a:p>
            <a:pPr marL="0" indent="0">
              <a:buSzTx/>
              <a:buNone/>
              <a:defRPr i="1"/>
            </a:pPr>
            <a:r>
              <a:t>”Ato ou efeito de conhecer. Notícia, informação, Experiência, Ideia.” (*)</a:t>
            </a:r>
          </a:p>
        </p:txBody>
      </p:sp>
      <p:pic>
        <p:nvPicPr>
          <p:cNvPr id="259" name="arquitetura-proposta.png" descr="arquitetura-proposta.png"/>
          <p:cNvPicPr>
            <a:picLocks noChangeAspect="0"/>
          </p:cNvPicPr>
          <p:nvPr/>
        </p:nvPicPr>
        <p:blipFill>
          <a:blip r:embed="rId3">
            <a:extLst/>
          </a:blip>
          <a:stretch>
            <a:fillRect/>
          </a:stretch>
        </p:blipFill>
        <p:spPr>
          <a:xfrm>
            <a:off x="1091555" y="3400623"/>
            <a:ext cx="3317082" cy="2952354"/>
          </a:xfrm>
          <a:prstGeom prst="rect">
            <a:avLst/>
          </a:prstGeom>
          <a:effectLst>
            <a:outerShdw sx="100000" sy="100000" kx="0" ky="0" algn="b" rotWithShape="0" blurRad="203200" dist="292100" dir="9300000">
              <a:srgbClr val="000000">
                <a:alpha val="77000"/>
              </a:srgbClr>
            </a:outerShdw>
          </a:effectLst>
        </p:spPr>
      </p:pic>
      <p:grpSp>
        <p:nvGrpSpPr>
          <p:cNvPr id="266" name="Grupo"/>
          <p:cNvGrpSpPr/>
          <p:nvPr/>
        </p:nvGrpSpPr>
        <p:grpSpPr>
          <a:xfrm>
            <a:off x="71966" y="76881"/>
            <a:ext cx="4286490" cy="3499894"/>
            <a:chOff x="57976" y="0"/>
            <a:chExt cx="4286488" cy="3499893"/>
          </a:xfrm>
        </p:grpSpPr>
        <p:pic>
          <p:nvPicPr>
            <p:cNvPr id="260" name="arquitetura-proposta.png" descr="arquitetura-proposta.png"/>
            <p:cNvPicPr>
              <a:picLocks noChangeAspect="1"/>
            </p:cNvPicPr>
            <p:nvPr/>
          </p:nvPicPr>
          <p:blipFill>
            <a:blip r:embed="rId4">
              <a:extLst/>
            </a:blip>
            <a:stretch>
              <a:fillRect/>
            </a:stretch>
          </p:blipFill>
          <p:spPr>
            <a:xfrm>
              <a:off x="57976" y="0"/>
              <a:ext cx="1824438" cy="2017938"/>
            </a:xfrm>
            <a:prstGeom prst="rect">
              <a:avLst/>
            </a:prstGeom>
            <a:ln w="12700" cap="flat">
              <a:noFill/>
              <a:miter lim="400000"/>
            </a:ln>
            <a:effectLst/>
          </p:spPr>
        </p:pic>
        <p:pic>
          <p:nvPicPr>
            <p:cNvPr id="261" name="Linha" descr="Linha"/>
            <p:cNvPicPr>
              <a:picLocks noChangeAspect="0"/>
            </p:cNvPicPr>
            <p:nvPr/>
          </p:nvPicPr>
          <p:blipFill>
            <a:blip r:embed="rId5">
              <a:extLst/>
            </a:blip>
            <a:stretch>
              <a:fillRect/>
            </a:stretch>
          </p:blipFill>
          <p:spPr>
            <a:xfrm rot="16200000">
              <a:off x="99258" y="2305012"/>
              <a:ext cx="2211111" cy="107764"/>
            </a:xfrm>
            <a:prstGeom prst="rect">
              <a:avLst/>
            </a:prstGeom>
            <a:effectLst/>
          </p:spPr>
        </p:pic>
        <p:pic>
          <p:nvPicPr>
            <p:cNvPr id="263" name="Linha" descr="Linha"/>
            <p:cNvPicPr>
              <a:picLocks noChangeAspect="0"/>
            </p:cNvPicPr>
            <p:nvPr/>
          </p:nvPicPr>
          <p:blipFill>
            <a:blip r:embed="rId6">
              <a:extLst/>
            </a:blip>
            <a:stretch>
              <a:fillRect/>
            </a:stretch>
          </p:blipFill>
          <p:spPr>
            <a:xfrm rot="13800085">
              <a:off x="1183968" y="1956814"/>
              <a:ext cx="3797518" cy="107764"/>
            </a:xfrm>
            <a:prstGeom prst="rect">
              <a:avLst/>
            </a:prstGeom>
            <a:effectLst/>
          </p:spPr>
        </p:pic>
        <p:sp>
          <p:nvSpPr>
            <p:cNvPr id="265" name="Retângulo"/>
            <p:cNvSpPr/>
            <p:nvPr/>
          </p:nvSpPr>
          <p:spPr>
            <a:xfrm>
              <a:off x="1185333" y="583055"/>
              <a:ext cx="704718" cy="731772"/>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grpSp>
      <p:sp>
        <p:nvSpPr>
          <p:cNvPr id="267" name="(*) “conhecimento”, in Dicionário Priberam da Língua Portuguesa [em linha], 2008-2013, https://www.priberam.pt/dlpo/conhecimento [em 27-08-2017]."/>
          <p:cNvSpPr txBox="1"/>
          <p:nvPr/>
        </p:nvSpPr>
        <p:spPr>
          <a:xfrm>
            <a:off x="6555335" y="9231359"/>
            <a:ext cx="6333030" cy="508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spcBef>
                <a:spcPts val="0"/>
              </a:spcBef>
              <a:defRPr i="0" spc="0" sz="1300">
                <a:solidFill>
                  <a:srgbClr val="333333"/>
                </a:solidFill>
                <a:latin typeface="Helvetica"/>
                <a:ea typeface="Helvetica"/>
                <a:cs typeface="Helvetica"/>
                <a:sym typeface="Helvetica"/>
              </a:defRPr>
            </a:pPr>
            <a:r>
              <a:t>(*) </a:t>
            </a:r>
            <a:r>
              <a:rPr b="1"/>
              <a:t>“conhecimento”</a:t>
            </a:r>
            <a:r>
              <a:t>, in Dicionário Priberam da Língua Portuguesa [em linha], 2008-2013, </a:t>
            </a:r>
            <a:r>
              <a:rPr>
                <a:solidFill>
                  <a:srgbClr val="1483FF"/>
                </a:solidFill>
                <a:hlinkClick r:id="rId7" invalidUrl="" action="" tgtFrame="" tooltip="" history="1" highlightClick="0" endSnd="0"/>
              </a:rPr>
              <a:t>https://www.priberam.pt/dlpo/conhecimento</a:t>
            </a:r>
            <a:r>
              <a:t> [em 27-08-2017].</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69"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270"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71" name="Gestão de Contextos"/>
          <p:cNvSpPr txBox="1"/>
          <p:nvPr>
            <p:ph type="title"/>
          </p:nvPr>
        </p:nvSpPr>
        <p:spPr>
          <a:prstGeom prst="rect">
            <a:avLst/>
          </a:prstGeom>
        </p:spPr>
        <p:txBody>
          <a:bodyPr/>
          <a:lstStyle>
            <a:lvl1pPr defTabSz="543305">
              <a:spcBef>
                <a:spcPts val="2100"/>
              </a:spcBef>
              <a:defRPr sz="4836"/>
            </a:lvl1pPr>
          </a:lstStyle>
          <a:p>
            <a:pPr/>
            <a:r>
              <a:t>Gestão de Contextos</a:t>
            </a:r>
          </a:p>
        </p:txBody>
      </p:sp>
      <p:sp>
        <p:nvSpPr>
          <p:cNvPr id="272" name="Contexto é a relação entre o conhecimento e em qual situação ele precisa ser utilizado dentro do ambiente de IoT.…"/>
          <p:cNvSpPr txBox="1"/>
          <p:nvPr>
            <p:ph type="body" sz="half" idx="1"/>
          </p:nvPr>
        </p:nvSpPr>
        <p:spPr>
          <a:prstGeom prst="rect">
            <a:avLst/>
          </a:prstGeom>
        </p:spPr>
        <p:txBody>
          <a:bodyPr/>
          <a:lstStyle/>
          <a:p>
            <a:pPr marL="390143" indent="-390143" defTabSz="560831">
              <a:spcBef>
                <a:spcPts val="1700"/>
              </a:spcBef>
              <a:defRPr sz="2688"/>
            </a:pPr>
            <a:r>
              <a:rPr b="1"/>
              <a:t>Contexto </a:t>
            </a:r>
            <a:r>
              <a:t>é a relação entre o conhecimento e em qual situação ele precisa ser utilizado dentro do ambiente de IoT. </a:t>
            </a:r>
          </a:p>
          <a:p>
            <a:pPr marL="0" indent="0" defTabSz="560831">
              <a:spcBef>
                <a:spcPts val="1700"/>
              </a:spcBef>
              <a:buSzTx/>
              <a:buNone/>
              <a:defRPr i="1" sz="2688"/>
            </a:pPr>
            <a:r>
              <a:t>"Conjunto de circunstâncias em que se produz a mensagem que se deseja emitir (lugar, tempo, emissor e receptor, etc.), permitindo a sua correta compreensão.” (*)</a:t>
            </a:r>
          </a:p>
          <a:p>
            <a:pPr marL="390143" indent="-390143" defTabSz="560831">
              <a:spcBef>
                <a:spcPts val="1700"/>
              </a:spcBef>
              <a:defRPr sz="2688"/>
            </a:pPr>
            <a:r>
              <a:t>No </a:t>
            </a:r>
            <a:r>
              <a:rPr b="1"/>
              <a:t>processamento de conhecimento</a:t>
            </a:r>
            <a:r>
              <a:t> você precisa selecionar em qual contexto os conhecimentos serão processados.</a:t>
            </a:r>
          </a:p>
        </p:txBody>
      </p:sp>
      <p:pic>
        <p:nvPicPr>
          <p:cNvPr id="273" name="arquitetura-proposta.png" descr="arquitetura-proposta.png"/>
          <p:cNvPicPr>
            <a:picLocks noChangeAspect="0"/>
          </p:cNvPicPr>
          <p:nvPr/>
        </p:nvPicPr>
        <p:blipFill>
          <a:blip r:embed="rId3">
            <a:extLst/>
          </a:blip>
          <a:stretch>
            <a:fillRect/>
          </a:stretch>
        </p:blipFill>
        <p:spPr>
          <a:xfrm>
            <a:off x="1560909" y="3157708"/>
            <a:ext cx="3317082" cy="2385220"/>
          </a:xfrm>
          <a:prstGeom prst="rect">
            <a:avLst/>
          </a:prstGeom>
          <a:effectLst>
            <a:outerShdw sx="100000" sy="100000" kx="0" ky="0" algn="b" rotWithShape="0" blurRad="203200" dist="292100" dir="9300000">
              <a:srgbClr val="000000">
                <a:alpha val="77000"/>
              </a:srgbClr>
            </a:outerShdw>
          </a:effectLst>
        </p:spPr>
      </p:pic>
      <p:grpSp>
        <p:nvGrpSpPr>
          <p:cNvPr id="280" name="Grupo"/>
          <p:cNvGrpSpPr/>
          <p:nvPr/>
        </p:nvGrpSpPr>
        <p:grpSpPr>
          <a:xfrm>
            <a:off x="71966" y="49693"/>
            <a:ext cx="4742326" cy="3232843"/>
            <a:chOff x="57976" y="-27187"/>
            <a:chExt cx="4742325" cy="3232841"/>
          </a:xfrm>
        </p:grpSpPr>
        <p:pic>
          <p:nvPicPr>
            <p:cNvPr id="274" name="arquitetura-proposta.png" descr="arquitetura-proposta.png"/>
            <p:cNvPicPr>
              <a:picLocks noChangeAspect="1"/>
            </p:cNvPicPr>
            <p:nvPr/>
          </p:nvPicPr>
          <p:blipFill>
            <a:blip r:embed="rId4">
              <a:extLst/>
            </a:blip>
            <a:stretch>
              <a:fillRect/>
            </a:stretch>
          </p:blipFill>
          <p:spPr>
            <a:xfrm>
              <a:off x="57976" y="0"/>
              <a:ext cx="1824438" cy="2017938"/>
            </a:xfrm>
            <a:prstGeom prst="rect">
              <a:avLst/>
            </a:prstGeom>
            <a:ln w="12700" cap="flat">
              <a:noFill/>
              <a:miter lim="400000"/>
            </a:ln>
            <a:effectLst/>
          </p:spPr>
        </p:pic>
        <p:pic>
          <p:nvPicPr>
            <p:cNvPr id="275" name="Linha" descr="Linha"/>
            <p:cNvPicPr>
              <a:picLocks noChangeAspect="0"/>
            </p:cNvPicPr>
            <p:nvPr/>
          </p:nvPicPr>
          <p:blipFill>
            <a:blip r:embed="rId5">
              <a:extLst/>
            </a:blip>
            <a:stretch>
              <a:fillRect/>
            </a:stretch>
          </p:blipFill>
          <p:spPr>
            <a:xfrm rot="15704958">
              <a:off x="180313" y="1853230"/>
              <a:ext cx="2532262" cy="107764"/>
            </a:xfrm>
            <a:prstGeom prst="rect">
              <a:avLst/>
            </a:prstGeom>
            <a:effectLst/>
          </p:spPr>
        </p:pic>
        <p:pic>
          <p:nvPicPr>
            <p:cNvPr id="277" name="Linha" descr="Linha"/>
            <p:cNvPicPr>
              <a:picLocks noChangeAspect="0"/>
            </p:cNvPicPr>
            <p:nvPr/>
          </p:nvPicPr>
          <p:blipFill>
            <a:blip r:embed="rId6">
              <a:extLst/>
            </a:blip>
            <a:stretch>
              <a:fillRect/>
            </a:stretch>
          </p:blipFill>
          <p:spPr>
            <a:xfrm rot="13643463">
              <a:off x="1160670" y="1535351"/>
              <a:ext cx="4293376" cy="107764"/>
            </a:xfrm>
            <a:prstGeom prst="rect">
              <a:avLst/>
            </a:prstGeom>
            <a:effectLst/>
          </p:spPr>
        </p:pic>
        <p:sp>
          <p:nvSpPr>
            <p:cNvPr id="279" name="Quadrado"/>
            <p:cNvSpPr/>
            <p:nvPr/>
          </p:nvSpPr>
          <p:spPr>
            <a:xfrm>
              <a:off x="1219200" y="-3725"/>
              <a:ext cx="685404" cy="690035"/>
            </a:xfrm>
            <a:prstGeom prst="rect">
              <a:avLst/>
            </a:prstGeom>
            <a:noFill/>
            <a:ln w="63500" cap="flat">
              <a:solidFill>
                <a:srgbClr val="000000"/>
              </a:solidFill>
              <a:prstDash val="solid"/>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grpSp>
      <p:sp>
        <p:nvSpPr>
          <p:cNvPr id="281" name="(*) “contexto”, em Wikipedia https://pt.wikipedia.org/wiki/Contexto [em 27-08-2017]"/>
          <p:cNvSpPr txBox="1"/>
          <p:nvPr/>
        </p:nvSpPr>
        <p:spPr>
          <a:xfrm>
            <a:off x="6449464" y="9332959"/>
            <a:ext cx="6544772" cy="304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3000"/>
              </a:lnSpc>
              <a:spcBef>
                <a:spcPts val="0"/>
              </a:spcBef>
              <a:defRPr i="0" spc="0" sz="1300">
                <a:solidFill>
                  <a:srgbClr val="333333"/>
                </a:solidFill>
                <a:latin typeface="Helvetica"/>
                <a:ea typeface="Helvetica"/>
                <a:cs typeface="Helvetica"/>
                <a:sym typeface="Helvetica"/>
              </a:defRPr>
            </a:pPr>
            <a:r>
              <a:t>(*) </a:t>
            </a:r>
            <a:r>
              <a:rPr b="1"/>
              <a:t>“contexto”</a:t>
            </a:r>
            <a:r>
              <a:t>, em Wikipedia </a:t>
            </a:r>
            <a:r>
              <a:rPr u="sng">
                <a:hlinkClick r:id="rId7" invalidUrl="" action="" tgtFrame="" tooltip="" history="1" highlightClick="0" endSnd="0"/>
              </a:rPr>
              <a:t>https://pt.wikipedia.org/wiki/Contexto</a:t>
            </a:r>
            <a:r>
              <a:t> [em 27-08-2017]</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4" name="Associação Orgânica entre recursos"/>
          <p:cNvSpPr txBox="1"/>
          <p:nvPr>
            <p:ph type="title"/>
          </p:nvPr>
        </p:nvSpPr>
        <p:spPr>
          <a:prstGeom prst="rect">
            <a:avLst/>
          </a:prstGeom>
        </p:spPr>
        <p:txBody>
          <a:bodyPr/>
          <a:lstStyle>
            <a:lvl1pPr defTabSz="543305">
              <a:spcBef>
                <a:spcPts val="2100"/>
              </a:spcBef>
              <a:defRPr sz="4836"/>
            </a:lvl1pPr>
          </a:lstStyle>
          <a:p>
            <a:pPr/>
            <a:r>
              <a:t>Associação Orgânica entre recursos</a:t>
            </a:r>
          </a:p>
        </p:txBody>
      </p:sp>
      <p:pic>
        <p:nvPicPr>
          <p:cNvPr id="285" name="assBasica.png" descr="assBasica.png"/>
          <p:cNvPicPr>
            <a:picLocks noChangeAspect="1"/>
          </p:cNvPicPr>
          <p:nvPr/>
        </p:nvPicPr>
        <p:blipFill>
          <a:blip r:embed="rId2">
            <a:extLst/>
          </a:blip>
          <a:stretch>
            <a:fillRect/>
          </a:stretch>
        </p:blipFill>
        <p:spPr>
          <a:xfrm>
            <a:off x="2247900" y="3873500"/>
            <a:ext cx="8763000" cy="226060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7"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88" name="Associações"/>
          <p:cNvSpPr txBox="1"/>
          <p:nvPr>
            <p:ph type="title"/>
          </p:nvPr>
        </p:nvSpPr>
        <p:spPr>
          <a:prstGeom prst="rect">
            <a:avLst/>
          </a:prstGeom>
        </p:spPr>
        <p:txBody>
          <a:bodyPr/>
          <a:lstStyle>
            <a:lvl1pPr defTabSz="543305">
              <a:spcBef>
                <a:spcPts val="2100"/>
              </a:spcBef>
              <a:defRPr sz="4836"/>
            </a:lvl1pPr>
          </a:lstStyle>
          <a:p>
            <a:pPr/>
            <a:r>
              <a:t>Associações</a:t>
            </a:r>
          </a:p>
        </p:txBody>
      </p:sp>
      <p:pic>
        <p:nvPicPr>
          <p:cNvPr id="289" name="associacoes.png" descr="associacoes.png"/>
          <p:cNvPicPr>
            <a:picLocks noChangeAspect="1"/>
          </p:cNvPicPr>
          <p:nvPr/>
        </p:nvPicPr>
        <p:blipFill>
          <a:blip r:embed="rId2">
            <a:extLst/>
          </a:blip>
          <a:stretch>
            <a:fillRect/>
          </a:stretch>
        </p:blipFill>
        <p:spPr>
          <a:xfrm>
            <a:off x="1282700" y="2236286"/>
            <a:ext cx="10439400" cy="5943601"/>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36" name="Agenda"/>
          <p:cNvSpPr txBox="1"/>
          <p:nvPr>
            <p:ph type="title"/>
          </p:nvPr>
        </p:nvSpPr>
        <p:spPr>
          <a:prstGeom prst="rect">
            <a:avLst/>
          </a:prstGeom>
        </p:spPr>
        <p:txBody>
          <a:bodyPr/>
          <a:lstStyle>
            <a:lvl1pPr defTabSz="543305">
              <a:spcBef>
                <a:spcPts val="2100"/>
              </a:spcBef>
              <a:defRPr sz="4836"/>
            </a:lvl1pPr>
          </a:lstStyle>
          <a:p>
            <a:pPr/>
            <a:r>
              <a:t>Agenda</a:t>
            </a:r>
          </a:p>
        </p:txBody>
      </p:sp>
      <p:sp>
        <p:nvSpPr>
          <p:cNvPr id="137" name="Contextualização…"/>
          <p:cNvSpPr txBox="1"/>
          <p:nvPr>
            <p:ph type="body" idx="1"/>
          </p:nvPr>
        </p:nvSpPr>
        <p:spPr>
          <a:prstGeom prst="rect">
            <a:avLst/>
          </a:prstGeom>
        </p:spPr>
        <p:txBody>
          <a:bodyPr/>
          <a:lstStyle/>
          <a:p>
            <a:pPr/>
            <a:r>
              <a:t>Contextualização</a:t>
            </a:r>
          </a:p>
          <a:p>
            <a:pPr/>
            <a:r>
              <a:t>Arquitetura Proposta</a:t>
            </a:r>
          </a:p>
          <a:p>
            <a:pPr/>
            <a:r>
              <a:t>Resultados esperados</a:t>
            </a:r>
          </a:p>
          <a:p>
            <a:pPr/>
            <a:r>
              <a:t>Trabalhos relacionados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2" name="Separação em Camadas"/>
          <p:cNvSpPr txBox="1"/>
          <p:nvPr>
            <p:ph type="title"/>
          </p:nvPr>
        </p:nvSpPr>
        <p:spPr>
          <a:prstGeom prst="rect">
            <a:avLst/>
          </a:prstGeom>
        </p:spPr>
        <p:txBody>
          <a:bodyPr/>
          <a:lstStyle>
            <a:lvl1pPr defTabSz="543305">
              <a:spcBef>
                <a:spcPts val="2100"/>
              </a:spcBef>
              <a:defRPr sz="4836"/>
            </a:lvl1pPr>
          </a:lstStyle>
          <a:p>
            <a:pPr/>
            <a:r>
              <a:t>Separação em Camadas</a:t>
            </a:r>
          </a:p>
        </p:txBody>
      </p:sp>
      <p:pic>
        <p:nvPicPr>
          <p:cNvPr id="293" name="arquitetura.png" descr="arquitetura.png"/>
          <p:cNvPicPr>
            <a:picLocks noChangeAspect="1"/>
          </p:cNvPicPr>
          <p:nvPr/>
        </p:nvPicPr>
        <p:blipFill>
          <a:blip r:embed="rId2">
            <a:extLst/>
          </a:blip>
          <a:stretch>
            <a:fillRect/>
          </a:stretch>
        </p:blipFill>
        <p:spPr>
          <a:xfrm>
            <a:off x="1346200" y="1714500"/>
            <a:ext cx="10312400" cy="632460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296" name="Criação de conhecimento e mudança de estado"/>
          <p:cNvSpPr txBox="1"/>
          <p:nvPr>
            <p:ph type="title"/>
          </p:nvPr>
        </p:nvSpPr>
        <p:spPr>
          <a:xfrm>
            <a:off x="571500" y="717549"/>
            <a:ext cx="11861800" cy="723901"/>
          </a:xfrm>
          <a:prstGeom prst="rect">
            <a:avLst/>
          </a:prstGeom>
        </p:spPr>
        <p:txBody>
          <a:bodyPr/>
          <a:lstStyle>
            <a:lvl1pPr defTabSz="543305">
              <a:spcBef>
                <a:spcPts val="2100"/>
              </a:spcBef>
              <a:defRPr sz="4836"/>
            </a:lvl1pPr>
          </a:lstStyle>
          <a:p>
            <a:pPr/>
            <a:r>
              <a:t>Criação de conhecimento e mudança de estado</a:t>
            </a:r>
          </a:p>
        </p:txBody>
      </p:sp>
      <p:grpSp>
        <p:nvGrpSpPr>
          <p:cNvPr id="299" name="Grupo"/>
          <p:cNvGrpSpPr/>
          <p:nvPr/>
        </p:nvGrpSpPr>
        <p:grpSpPr>
          <a:xfrm>
            <a:off x="546897" y="1768294"/>
            <a:ext cx="8105513" cy="1731640"/>
            <a:chOff x="0" y="520823"/>
            <a:chExt cx="8105512" cy="1731638"/>
          </a:xfrm>
        </p:grpSpPr>
        <p:pic>
          <p:nvPicPr>
            <p:cNvPr id="297" name="conversao.png" descr="conversao.png"/>
            <p:cNvPicPr>
              <a:picLocks noChangeAspect="1"/>
            </p:cNvPicPr>
            <p:nvPr/>
          </p:nvPicPr>
          <p:blipFill>
            <a:blip r:embed="rId2">
              <a:extLst/>
            </a:blip>
            <a:srcRect l="0" t="0" r="0" b="0"/>
            <a:stretch>
              <a:fillRect/>
            </a:stretch>
          </p:blipFill>
          <p:spPr>
            <a:xfrm>
              <a:off x="0" y="1069454"/>
              <a:ext cx="8105513" cy="1183008"/>
            </a:xfrm>
            <a:prstGeom prst="rect">
              <a:avLst/>
            </a:prstGeom>
            <a:ln w="12700" cap="flat">
              <a:noFill/>
              <a:miter lim="400000"/>
            </a:ln>
            <a:effectLst/>
          </p:spPr>
        </p:pic>
        <p:sp>
          <p:nvSpPr>
            <p:cNvPr id="298" name="Sensores"/>
            <p:cNvSpPr txBox="1"/>
            <p:nvPr/>
          </p:nvSpPr>
          <p:spPr>
            <a:xfrm>
              <a:off x="76733" y="520823"/>
              <a:ext cx="1220658" cy="48863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vl1pPr>
            </a:lstStyle>
            <a:p>
              <a:pPr/>
              <a:r>
                <a:t>Sensores</a:t>
              </a:r>
            </a:p>
          </p:txBody>
        </p:sp>
      </p:grpSp>
      <p:pic>
        <p:nvPicPr>
          <p:cNvPr id="300" name="Oval" descr="Oval"/>
          <p:cNvPicPr>
            <a:picLocks noChangeAspect="0"/>
          </p:cNvPicPr>
          <p:nvPr/>
        </p:nvPicPr>
        <p:blipFill>
          <a:blip r:embed="rId3">
            <a:extLst/>
          </a:blip>
          <a:stretch>
            <a:fillRect/>
          </a:stretch>
        </p:blipFill>
        <p:spPr>
          <a:xfrm>
            <a:off x="7317446" y="2147669"/>
            <a:ext cx="1414137" cy="1420717"/>
          </a:xfrm>
          <a:prstGeom prst="rect">
            <a:avLst/>
          </a:prstGeom>
        </p:spPr>
      </p:pic>
      <p:pic>
        <p:nvPicPr>
          <p:cNvPr id="339" name="Linha de Conexão" descr="Linha de Conexão"/>
          <p:cNvPicPr>
            <a:picLocks noChangeAspect="0"/>
          </p:cNvPicPr>
          <p:nvPr/>
        </p:nvPicPr>
        <p:blipFill>
          <a:blip r:embed="rId4">
            <a:extLst/>
          </a:blip>
          <a:stretch>
            <a:fillRect/>
          </a:stretch>
        </p:blipFill>
        <p:spPr>
          <a:xfrm>
            <a:off x="8505740" y="2096699"/>
            <a:ext cx="1962002" cy="389684"/>
          </a:xfrm>
          <a:prstGeom prst="rect">
            <a:avLst/>
          </a:prstGeom>
        </p:spPr>
      </p:pic>
      <p:grpSp>
        <p:nvGrpSpPr>
          <p:cNvPr id="305" name="Grupo"/>
          <p:cNvGrpSpPr/>
          <p:nvPr/>
        </p:nvGrpSpPr>
        <p:grpSpPr>
          <a:xfrm>
            <a:off x="9383322" y="1783484"/>
            <a:ext cx="2310020" cy="1448329"/>
            <a:chOff x="0" y="0"/>
            <a:chExt cx="2310018" cy="1448327"/>
          </a:xfrm>
        </p:grpSpPr>
        <p:pic>
          <p:nvPicPr>
            <p:cNvPr id="303" name="reading.png" descr="reading.png"/>
            <p:cNvPicPr>
              <a:picLocks noChangeAspect="1"/>
            </p:cNvPicPr>
            <p:nvPr/>
          </p:nvPicPr>
          <p:blipFill>
            <a:blip r:embed="rId5">
              <a:extLst/>
            </a:blip>
            <a:srcRect l="0" t="28432" r="0" b="0"/>
            <a:stretch>
              <a:fillRect/>
            </a:stretch>
          </p:blipFill>
          <p:spPr>
            <a:xfrm>
              <a:off x="684712" y="0"/>
              <a:ext cx="940480" cy="910629"/>
            </a:xfrm>
            <a:prstGeom prst="rect">
              <a:avLst/>
            </a:prstGeom>
            <a:ln w="12700" cap="flat">
              <a:noFill/>
              <a:miter lim="400000"/>
            </a:ln>
            <a:effectLst/>
          </p:spPr>
        </p:pic>
        <p:sp>
          <p:nvSpPr>
            <p:cNvPr id="304" name="Conhecimento"/>
            <p:cNvSpPr txBox="1"/>
            <p:nvPr/>
          </p:nvSpPr>
          <p:spPr>
            <a:xfrm>
              <a:off x="0" y="864127"/>
              <a:ext cx="2310019"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Conhecimento</a:t>
              </a:r>
            </a:p>
          </p:txBody>
        </p:sp>
      </p:grpSp>
      <p:grpSp>
        <p:nvGrpSpPr>
          <p:cNvPr id="308" name="Grupo"/>
          <p:cNvGrpSpPr/>
          <p:nvPr/>
        </p:nvGrpSpPr>
        <p:grpSpPr>
          <a:xfrm>
            <a:off x="497336" y="3756483"/>
            <a:ext cx="8204635" cy="1752816"/>
            <a:chOff x="0" y="527192"/>
            <a:chExt cx="8204634" cy="1752814"/>
          </a:xfrm>
        </p:grpSpPr>
        <p:pic>
          <p:nvPicPr>
            <p:cNvPr id="306" name="conversao.png" descr="conversao.png"/>
            <p:cNvPicPr>
              <a:picLocks noChangeAspect="1"/>
            </p:cNvPicPr>
            <p:nvPr/>
          </p:nvPicPr>
          <p:blipFill>
            <a:blip r:embed="rId2">
              <a:extLst/>
            </a:blip>
            <a:srcRect l="0" t="0" r="0" b="0"/>
            <a:stretch>
              <a:fillRect/>
            </a:stretch>
          </p:blipFill>
          <p:spPr>
            <a:xfrm>
              <a:off x="0" y="1082532"/>
              <a:ext cx="8204635" cy="1197476"/>
            </a:xfrm>
            <a:prstGeom prst="rect">
              <a:avLst/>
            </a:prstGeom>
            <a:ln w="12700" cap="flat">
              <a:noFill/>
              <a:miter lim="400000"/>
            </a:ln>
            <a:effectLst/>
          </p:spPr>
        </p:pic>
        <p:sp>
          <p:nvSpPr>
            <p:cNvPr id="307" name="Atuadores"/>
            <p:cNvSpPr txBox="1"/>
            <p:nvPr/>
          </p:nvSpPr>
          <p:spPr>
            <a:xfrm>
              <a:off x="77671" y="527192"/>
              <a:ext cx="1756755" cy="49460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vl1pPr>
            </a:lstStyle>
            <a:p>
              <a:pPr/>
              <a:r>
                <a:t>Atuadores</a:t>
              </a:r>
            </a:p>
          </p:txBody>
        </p:sp>
      </p:grpSp>
      <p:pic>
        <p:nvPicPr>
          <p:cNvPr id="309" name="Oval" descr="Oval"/>
          <p:cNvPicPr>
            <a:picLocks noChangeAspect="0"/>
          </p:cNvPicPr>
          <p:nvPr/>
        </p:nvPicPr>
        <p:blipFill>
          <a:blip r:embed="rId3">
            <a:extLst/>
          </a:blip>
          <a:stretch>
            <a:fillRect/>
          </a:stretch>
        </p:blipFill>
        <p:spPr>
          <a:xfrm>
            <a:off x="7317446" y="4166442"/>
            <a:ext cx="1414137" cy="1420716"/>
          </a:xfrm>
          <a:prstGeom prst="rect">
            <a:avLst/>
          </a:prstGeom>
        </p:spPr>
      </p:pic>
      <p:pic>
        <p:nvPicPr>
          <p:cNvPr id="311" name="reading.png" descr="reading.png"/>
          <p:cNvPicPr>
            <a:picLocks noChangeAspect="1"/>
          </p:cNvPicPr>
          <p:nvPr/>
        </p:nvPicPr>
        <p:blipFill>
          <a:blip r:embed="rId5">
            <a:extLst/>
          </a:blip>
          <a:srcRect l="0" t="27078" r="0" b="0"/>
          <a:stretch>
            <a:fillRect/>
          </a:stretch>
        </p:blipFill>
        <p:spPr>
          <a:xfrm>
            <a:off x="10068035" y="4097086"/>
            <a:ext cx="940479" cy="927857"/>
          </a:xfrm>
          <a:prstGeom prst="rect">
            <a:avLst/>
          </a:prstGeom>
          <a:ln w="12700">
            <a:miter lim="400000"/>
          </a:ln>
        </p:spPr>
      </p:pic>
      <p:pic>
        <p:nvPicPr>
          <p:cNvPr id="341" name="Linha de Conexão" descr="Linha de Conexão"/>
          <p:cNvPicPr>
            <a:picLocks noChangeAspect="0"/>
          </p:cNvPicPr>
          <p:nvPr/>
        </p:nvPicPr>
        <p:blipFill>
          <a:blip r:embed="rId6">
            <a:extLst/>
          </a:blip>
          <a:stretch>
            <a:fillRect/>
          </a:stretch>
        </p:blipFill>
        <p:spPr>
          <a:xfrm>
            <a:off x="8507456" y="4121009"/>
            <a:ext cx="1865855" cy="346935"/>
          </a:xfrm>
          <a:prstGeom prst="rect">
            <a:avLst/>
          </a:prstGeom>
        </p:spPr>
      </p:pic>
      <p:sp>
        <p:nvSpPr>
          <p:cNvPr id="313" name="Conhecimento"/>
          <p:cNvSpPr txBox="1"/>
          <p:nvPr/>
        </p:nvSpPr>
        <p:spPr>
          <a:xfrm>
            <a:off x="9383322" y="4991776"/>
            <a:ext cx="231002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Conhecimento</a:t>
            </a:r>
          </a:p>
        </p:txBody>
      </p:sp>
      <p:pic>
        <p:nvPicPr>
          <p:cNvPr id="314" name="Oval" descr="Oval"/>
          <p:cNvPicPr>
            <a:picLocks noChangeAspect="0"/>
          </p:cNvPicPr>
          <p:nvPr/>
        </p:nvPicPr>
        <p:blipFill>
          <a:blip r:embed="rId7">
            <a:extLst/>
          </a:blip>
          <a:stretch>
            <a:fillRect/>
          </a:stretch>
        </p:blipFill>
        <p:spPr>
          <a:xfrm>
            <a:off x="1741260" y="4166442"/>
            <a:ext cx="1414138" cy="1420716"/>
          </a:xfrm>
          <a:prstGeom prst="rect">
            <a:avLst/>
          </a:prstGeom>
        </p:spPr>
      </p:pic>
      <p:pic>
        <p:nvPicPr>
          <p:cNvPr id="343" name="Linha de Conexão" descr="Linha de Conexão"/>
          <p:cNvPicPr>
            <a:picLocks noChangeAspect="0"/>
          </p:cNvPicPr>
          <p:nvPr/>
        </p:nvPicPr>
        <p:blipFill>
          <a:blip r:embed="rId8">
            <a:extLst/>
          </a:blip>
          <a:stretch>
            <a:fillRect/>
          </a:stretch>
        </p:blipFill>
        <p:spPr>
          <a:xfrm>
            <a:off x="2553276" y="5514826"/>
            <a:ext cx="1267544" cy="873361"/>
          </a:xfrm>
          <a:prstGeom prst="rect">
            <a:avLst/>
          </a:prstGeom>
        </p:spPr>
      </p:pic>
      <p:grpSp>
        <p:nvGrpSpPr>
          <p:cNvPr id="319" name="Grupo"/>
          <p:cNvGrpSpPr/>
          <p:nvPr/>
        </p:nvGrpSpPr>
        <p:grpSpPr>
          <a:xfrm>
            <a:off x="3766875" y="5639226"/>
            <a:ext cx="3742084" cy="1066801"/>
            <a:chOff x="1436187" y="79357"/>
            <a:chExt cx="3742083" cy="1066800"/>
          </a:xfrm>
        </p:grpSpPr>
        <p:pic>
          <p:nvPicPr>
            <p:cNvPr id="317" name="Grupo" descr="Grupo"/>
            <p:cNvPicPr>
              <a:picLocks noChangeAspect="1"/>
            </p:cNvPicPr>
            <p:nvPr/>
          </p:nvPicPr>
          <p:blipFill>
            <a:blip r:embed="rId9">
              <a:extLst/>
            </a:blip>
            <a:srcRect l="0" t="13802" r="46807" b="13802"/>
            <a:stretch>
              <a:fillRect/>
            </a:stretch>
          </p:blipFill>
          <p:spPr>
            <a:xfrm>
              <a:off x="4101651" y="149773"/>
              <a:ext cx="1076620" cy="925969"/>
            </a:xfrm>
            <a:prstGeom prst="rect">
              <a:avLst/>
            </a:prstGeom>
            <a:ln w="12700" cap="flat">
              <a:noFill/>
              <a:miter lim="400000"/>
            </a:ln>
            <a:effectLst/>
          </p:spPr>
        </p:pic>
        <p:sp>
          <p:nvSpPr>
            <p:cNvPr id="318" name="Mudança de Estado…"/>
            <p:cNvSpPr txBox="1"/>
            <p:nvPr/>
          </p:nvSpPr>
          <p:spPr>
            <a:xfrm>
              <a:off x="1436187" y="79357"/>
              <a:ext cx="3059829"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pPr>
              <a:r>
                <a:t>Mudança de Estado </a:t>
              </a:r>
            </a:p>
            <a:p>
              <a:pPr algn="ctr">
                <a:spcBef>
                  <a:spcPts val="0"/>
                </a:spcBef>
              </a:pPr>
              <a:r>
                <a:t>(Ação)</a:t>
              </a:r>
            </a:p>
          </p:txBody>
        </p:sp>
      </p:grpSp>
      <p:grpSp>
        <p:nvGrpSpPr>
          <p:cNvPr id="322" name="Grupo"/>
          <p:cNvGrpSpPr/>
          <p:nvPr/>
        </p:nvGrpSpPr>
        <p:grpSpPr>
          <a:xfrm>
            <a:off x="611426" y="6756250"/>
            <a:ext cx="6884915" cy="2086764"/>
            <a:chOff x="-1384262" y="-1000274"/>
            <a:chExt cx="6884914" cy="2086762"/>
          </a:xfrm>
        </p:grpSpPr>
        <p:pic>
          <p:nvPicPr>
            <p:cNvPr id="320" name="externos.png" descr="externos.png"/>
            <p:cNvPicPr>
              <a:picLocks noChangeAspect="1"/>
            </p:cNvPicPr>
            <p:nvPr/>
          </p:nvPicPr>
          <p:blipFill>
            <a:blip r:embed="rId10">
              <a:extLst/>
            </a:blip>
            <a:srcRect l="0" t="0" r="0" b="0"/>
            <a:stretch>
              <a:fillRect/>
            </a:stretch>
          </p:blipFill>
          <p:spPr>
            <a:xfrm>
              <a:off x="-9388" y="-454078"/>
              <a:ext cx="4933480" cy="1540567"/>
            </a:xfrm>
            <a:prstGeom prst="rect">
              <a:avLst/>
            </a:prstGeom>
            <a:ln w="12700" cap="flat">
              <a:noFill/>
              <a:miter lim="400000"/>
            </a:ln>
            <a:effectLst/>
          </p:spPr>
        </p:pic>
        <p:sp>
          <p:nvSpPr>
            <p:cNvPr id="321" name="Elementos Externos e Outros dispositivos"/>
            <p:cNvSpPr txBox="1"/>
            <p:nvPr/>
          </p:nvSpPr>
          <p:spPr>
            <a:xfrm>
              <a:off x="-1384263" y="-1000275"/>
              <a:ext cx="6884916" cy="56980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defRPr b="1"/>
              </a:lvl1pPr>
            </a:lstStyle>
            <a:p>
              <a:pPr/>
              <a:r>
                <a:t>Elementos Externos e Outros dispositivos</a:t>
              </a:r>
            </a:p>
          </p:txBody>
        </p:sp>
      </p:grpSp>
      <p:pic>
        <p:nvPicPr>
          <p:cNvPr id="323" name="Oval" descr="Oval"/>
          <p:cNvPicPr>
            <a:picLocks noChangeAspect="0"/>
          </p:cNvPicPr>
          <p:nvPr/>
        </p:nvPicPr>
        <p:blipFill>
          <a:blip r:embed="rId7">
            <a:extLst/>
          </a:blip>
          <a:stretch>
            <a:fillRect/>
          </a:stretch>
        </p:blipFill>
        <p:spPr>
          <a:xfrm>
            <a:off x="5309321" y="7171163"/>
            <a:ext cx="1414138" cy="1420716"/>
          </a:xfrm>
          <a:prstGeom prst="rect">
            <a:avLst/>
          </a:prstGeom>
        </p:spPr>
      </p:pic>
      <p:pic>
        <p:nvPicPr>
          <p:cNvPr id="325" name="reading.png" descr="reading.png"/>
          <p:cNvPicPr>
            <a:picLocks noChangeAspect="1"/>
          </p:cNvPicPr>
          <p:nvPr/>
        </p:nvPicPr>
        <p:blipFill>
          <a:blip r:embed="rId5">
            <a:extLst/>
          </a:blip>
          <a:srcRect l="0" t="27078" r="0" b="0"/>
          <a:stretch>
            <a:fillRect/>
          </a:stretch>
        </p:blipFill>
        <p:spPr>
          <a:xfrm>
            <a:off x="8085310" y="7212749"/>
            <a:ext cx="940480" cy="927857"/>
          </a:xfrm>
          <a:prstGeom prst="rect">
            <a:avLst/>
          </a:prstGeom>
          <a:ln w="12700">
            <a:miter lim="400000"/>
          </a:ln>
        </p:spPr>
      </p:pic>
      <p:pic>
        <p:nvPicPr>
          <p:cNvPr id="345" name="Linha de Conexão" descr="Linha de Conexão"/>
          <p:cNvPicPr>
            <a:picLocks noChangeAspect="0"/>
          </p:cNvPicPr>
          <p:nvPr/>
        </p:nvPicPr>
        <p:blipFill>
          <a:blip r:embed="rId11">
            <a:extLst/>
          </a:blip>
          <a:stretch>
            <a:fillRect/>
          </a:stretch>
        </p:blipFill>
        <p:spPr>
          <a:xfrm>
            <a:off x="6520033" y="7185941"/>
            <a:ext cx="1872190" cy="380487"/>
          </a:xfrm>
          <a:prstGeom prst="rect">
            <a:avLst/>
          </a:prstGeom>
        </p:spPr>
      </p:pic>
      <p:sp>
        <p:nvSpPr>
          <p:cNvPr id="327" name="Conhecimento"/>
          <p:cNvSpPr txBox="1"/>
          <p:nvPr/>
        </p:nvSpPr>
        <p:spPr>
          <a:xfrm>
            <a:off x="7400598" y="7965612"/>
            <a:ext cx="2310019"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Conhecimento</a:t>
            </a:r>
          </a:p>
        </p:txBody>
      </p:sp>
      <p:pic>
        <p:nvPicPr>
          <p:cNvPr id="328" name="Oval" descr="Oval"/>
          <p:cNvPicPr>
            <a:picLocks noChangeAspect="0"/>
          </p:cNvPicPr>
          <p:nvPr/>
        </p:nvPicPr>
        <p:blipFill>
          <a:blip r:embed="rId7">
            <a:extLst/>
          </a:blip>
          <a:stretch>
            <a:fillRect/>
          </a:stretch>
        </p:blipFill>
        <p:spPr>
          <a:xfrm>
            <a:off x="1677760" y="7408088"/>
            <a:ext cx="1414138" cy="1420716"/>
          </a:xfrm>
          <a:prstGeom prst="rect">
            <a:avLst/>
          </a:prstGeom>
        </p:spPr>
      </p:pic>
      <p:pic>
        <p:nvPicPr>
          <p:cNvPr id="347" name="Linha de Conexão" descr="Linha de Conexão"/>
          <p:cNvPicPr>
            <a:picLocks noChangeAspect="0"/>
          </p:cNvPicPr>
          <p:nvPr/>
        </p:nvPicPr>
        <p:blipFill>
          <a:blip r:embed="rId12">
            <a:extLst/>
          </a:blip>
          <a:stretch>
            <a:fillRect/>
          </a:stretch>
        </p:blipFill>
        <p:spPr>
          <a:xfrm>
            <a:off x="2675616" y="8684861"/>
            <a:ext cx="3015681" cy="872247"/>
          </a:xfrm>
          <a:prstGeom prst="rect">
            <a:avLst/>
          </a:prstGeom>
        </p:spPr>
      </p:pic>
      <p:grpSp>
        <p:nvGrpSpPr>
          <p:cNvPr id="336" name="Grupo"/>
          <p:cNvGrpSpPr/>
          <p:nvPr/>
        </p:nvGrpSpPr>
        <p:grpSpPr>
          <a:xfrm>
            <a:off x="5637306" y="8622277"/>
            <a:ext cx="2690319" cy="1178565"/>
            <a:chOff x="-142983" y="0"/>
            <a:chExt cx="2690317" cy="1178564"/>
          </a:xfrm>
        </p:grpSpPr>
        <p:sp>
          <p:nvSpPr>
            <p:cNvPr id="331" name="Grupo"/>
            <p:cNvSpPr txBox="1"/>
            <p:nvPr/>
          </p:nvSpPr>
          <p:spPr>
            <a:xfrm>
              <a:off x="-142984" y="111764"/>
              <a:ext cx="1387697"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pPr>
              <a:r>
                <a:t>Eventos</a:t>
              </a:r>
            </a:p>
            <a:p>
              <a:pPr algn="ctr">
                <a:spcBef>
                  <a:spcPts val="0"/>
                </a:spcBef>
              </a:pPr>
              <a:r>
                <a:t>Externos</a:t>
              </a:r>
            </a:p>
          </p:txBody>
        </p:sp>
        <p:pic>
          <p:nvPicPr>
            <p:cNvPr id="332" name="pasted-image.tiff" descr="pasted-image.tiff"/>
            <p:cNvPicPr>
              <a:picLocks noChangeAspect="1"/>
            </p:cNvPicPr>
            <p:nvPr/>
          </p:nvPicPr>
          <p:blipFill>
            <a:blip r:embed="rId13">
              <a:extLst/>
            </a:blip>
            <a:srcRect l="0" t="0" r="0" b="0"/>
            <a:stretch>
              <a:fillRect/>
            </a:stretch>
          </p:blipFill>
          <p:spPr>
            <a:xfrm>
              <a:off x="1284781" y="0"/>
              <a:ext cx="635001" cy="635000"/>
            </a:xfrm>
            <a:prstGeom prst="rect">
              <a:avLst/>
            </a:prstGeom>
            <a:ln w="12700" cap="flat">
              <a:noFill/>
              <a:miter lim="400000"/>
            </a:ln>
            <a:effectLst/>
          </p:spPr>
        </p:pic>
        <p:pic>
          <p:nvPicPr>
            <p:cNvPr id="333" name="pasted-image.tiff" descr="pasted-image.tiff"/>
            <p:cNvPicPr>
              <a:picLocks noChangeAspect="1"/>
            </p:cNvPicPr>
            <p:nvPr/>
          </p:nvPicPr>
          <p:blipFill>
            <a:blip r:embed="rId14">
              <a:extLst/>
            </a:blip>
            <a:stretch>
              <a:fillRect/>
            </a:stretch>
          </p:blipFill>
          <p:spPr>
            <a:xfrm>
              <a:off x="1284781" y="650543"/>
              <a:ext cx="635001" cy="463069"/>
            </a:xfrm>
            <a:prstGeom prst="rect">
              <a:avLst/>
            </a:prstGeom>
            <a:ln w="12700" cap="flat">
              <a:noFill/>
              <a:miter lim="400000"/>
            </a:ln>
            <a:effectLst/>
          </p:spPr>
        </p:pic>
        <p:pic>
          <p:nvPicPr>
            <p:cNvPr id="334" name="pasted-image.tiff" descr="pasted-image.tiff"/>
            <p:cNvPicPr>
              <a:picLocks noChangeAspect="1"/>
            </p:cNvPicPr>
            <p:nvPr/>
          </p:nvPicPr>
          <p:blipFill>
            <a:blip r:embed="rId15">
              <a:extLst/>
            </a:blip>
            <a:stretch>
              <a:fillRect/>
            </a:stretch>
          </p:blipFill>
          <p:spPr>
            <a:xfrm>
              <a:off x="2102834" y="127000"/>
              <a:ext cx="381001" cy="381000"/>
            </a:xfrm>
            <a:prstGeom prst="rect">
              <a:avLst/>
            </a:prstGeom>
            <a:ln w="12700" cap="flat">
              <a:noFill/>
              <a:miter lim="400000"/>
            </a:ln>
            <a:effectLst/>
          </p:spPr>
        </p:pic>
        <p:sp>
          <p:nvSpPr>
            <p:cNvPr id="335" name="Calendário"/>
            <p:cNvSpPr/>
            <p:nvPr/>
          </p:nvSpPr>
          <p:spPr>
            <a:xfrm>
              <a:off x="2039334" y="551098"/>
              <a:ext cx="508001" cy="5603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289" y="0"/>
                  </a:moveTo>
                  <a:cubicBezTo>
                    <a:pt x="4152" y="0"/>
                    <a:pt x="4034" y="103"/>
                    <a:pt x="4034" y="233"/>
                  </a:cubicBezTo>
                  <a:lnTo>
                    <a:pt x="4034" y="1151"/>
                  </a:lnTo>
                  <a:lnTo>
                    <a:pt x="4034" y="2953"/>
                  </a:lnTo>
                  <a:lnTo>
                    <a:pt x="6428" y="2953"/>
                  </a:lnTo>
                  <a:lnTo>
                    <a:pt x="6433" y="1151"/>
                  </a:lnTo>
                  <a:lnTo>
                    <a:pt x="6433" y="233"/>
                  </a:lnTo>
                  <a:cubicBezTo>
                    <a:pt x="6433" y="109"/>
                    <a:pt x="6321" y="0"/>
                    <a:pt x="6178" y="0"/>
                  </a:cubicBezTo>
                  <a:lnTo>
                    <a:pt x="4289" y="0"/>
                  </a:lnTo>
                  <a:close/>
                  <a:moveTo>
                    <a:pt x="15422" y="0"/>
                  </a:moveTo>
                  <a:cubicBezTo>
                    <a:pt x="15279" y="0"/>
                    <a:pt x="15167" y="109"/>
                    <a:pt x="15167" y="233"/>
                  </a:cubicBezTo>
                  <a:lnTo>
                    <a:pt x="15167" y="1151"/>
                  </a:lnTo>
                  <a:lnTo>
                    <a:pt x="15172" y="2953"/>
                  </a:lnTo>
                  <a:lnTo>
                    <a:pt x="17566" y="2953"/>
                  </a:lnTo>
                  <a:lnTo>
                    <a:pt x="17566" y="1151"/>
                  </a:lnTo>
                  <a:lnTo>
                    <a:pt x="17566" y="233"/>
                  </a:lnTo>
                  <a:cubicBezTo>
                    <a:pt x="17566" y="103"/>
                    <a:pt x="17448" y="0"/>
                    <a:pt x="17311" y="0"/>
                  </a:cubicBezTo>
                  <a:lnTo>
                    <a:pt x="15422" y="0"/>
                  </a:lnTo>
                  <a:close/>
                  <a:moveTo>
                    <a:pt x="1031" y="2150"/>
                  </a:moveTo>
                  <a:cubicBezTo>
                    <a:pt x="465" y="2150"/>
                    <a:pt x="0" y="2565"/>
                    <a:pt x="0" y="3083"/>
                  </a:cubicBezTo>
                  <a:lnTo>
                    <a:pt x="0" y="20665"/>
                  </a:lnTo>
                  <a:cubicBezTo>
                    <a:pt x="0" y="21178"/>
                    <a:pt x="459" y="21600"/>
                    <a:pt x="1031" y="21600"/>
                  </a:cubicBezTo>
                  <a:lnTo>
                    <a:pt x="20569" y="21600"/>
                  </a:lnTo>
                  <a:cubicBezTo>
                    <a:pt x="21135" y="21600"/>
                    <a:pt x="21600" y="21184"/>
                    <a:pt x="21600" y="20665"/>
                  </a:cubicBezTo>
                  <a:lnTo>
                    <a:pt x="21600" y="3083"/>
                  </a:lnTo>
                  <a:cubicBezTo>
                    <a:pt x="21600" y="2570"/>
                    <a:pt x="21135" y="2150"/>
                    <a:pt x="20569" y="2150"/>
                  </a:cubicBezTo>
                  <a:lnTo>
                    <a:pt x="18329" y="2150"/>
                  </a:lnTo>
                  <a:lnTo>
                    <a:pt x="18329" y="3088"/>
                  </a:lnTo>
                  <a:cubicBezTo>
                    <a:pt x="18329" y="3396"/>
                    <a:pt x="18049" y="3650"/>
                    <a:pt x="17710" y="3650"/>
                  </a:cubicBezTo>
                  <a:lnTo>
                    <a:pt x="15018" y="3650"/>
                  </a:lnTo>
                  <a:cubicBezTo>
                    <a:pt x="14678" y="3650"/>
                    <a:pt x="14398" y="3396"/>
                    <a:pt x="14398" y="3088"/>
                  </a:cubicBezTo>
                  <a:lnTo>
                    <a:pt x="14398" y="2150"/>
                  </a:lnTo>
                  <a:lnTo>
                    <a:pt x="7202" y="2150"/>
                  </a:lnTo>
                  <a:lnTo>
                    <a:pt x="7202" y="3088"/>
                  </a:lnTo>
                  <a:cubicBezTo>
                    <a:pt x="7202" y="3396"/>
                    <a:pt x="6922" y="3650"/>
                    <a:pt x="6582" y="3650"/>
                  </a:cubicBezTo>
                  <a:lnTo>
                    <a:pt x="3890" y="3650"/>
                  </a:lnTo>
                  <a:cubicBezTo>
                    <a:pt x="3551" y="3650"/>
                    <a:pt x="3271" y="3396"/>
                    <a:pt x="3271" y="3088"/>
                  </a:cubicBezTo>
                  <a:lnTo>
                    <a:pt x="3271" y="2150"/>
                  </a:lnTo>
                  <a:lnTo>
                    <a:pt x="1031" y="2150"/>
                  </a:lnTo>
                  <a:close/>
                  <a:moveTo>
                    <a:pt x="1508" y="6389"/>
                  </a:moveTo>
                  <a:lnTo>
                    <a:pt x="20092" y="6389"/>
                  </a:lnTo>
                  <a:lnTo>
                    <a:pt x="20092" y="19565"/>
                  </a:lnTo>
                  <a:lnTo>
                    <a:pt x="1508" y="19565"/>
                  </a:lnTo>
                  <a:lnTo>
                    <a:pt x="1508" y="6389"/>
                  </a:lnTo>
                  <a:close/>
                  <a:moveTo>
                    <a:pt x="3807" y="8451"/>
                  </a:moveTo>
                  <a:cubicBezTo>
                    <a:pt x="3777" y="8451"/>
                    <a:pt x="3747" y="8478"/>
                    <a:pt x="3747" y="8505"/>
                  </a:cubicBezTo>
                  <a:lnTo>
                    <a:pt x="3747" y="10493"/>
                  </a:lnTo>
                  <a:cubicBezTo>
                    <a:pt x="3747" y="10525"/>
                    <a:pt x="3777" y="10547"/>
                    <a:pt x="3807" y="10547"/>
                  </a:cubicBezTo>
                  <a:lnTo>
                    <a:pt x="5999" y="10547"/>
                  </a:lnTo>
                  <a:cubicBezTo>
                    <a:pt x="6029" y="10547"/>
                    <a:pt x="6059" y="10525"/>
                    <a:pt x="6059" y="10493"/>
                  </a:cubicBezTo>
                  <a:lnTo>
                    <a:pt x="6059" y="8505"/>
                  </a:lnTo>
                  <a:cubicBezTo>
                    <a:pt x="6059" y="8478"/>
                    <a:pt x="6029" y="8451"/>
                    <a:pt x="5999" y="8451"/>
                  </a:cubicBezTo>
                  <a:lnTo>
                    <a:pt x="3807" y="8451"/>
                  </a:lnTo>
                  <a:close/>
                  <a:moveTo>
                    <a:pt x="7654" y="8451"/>
                  </a:moveTo>
                  <a:cubicBezTo>
                    <a:pt x="7618" y="8451"/>
                    <a:pt x="7595" y="8478"/>
                    <a:pt x="7595" y="8505"/>
                  </a:cubicBezTo>
                  <a:lnTo>
                    <a:pt x="7595" y="10493"/>
                  </a:lnTo>
                  <a:cubicBezTo>
                    <a:pt x="7595" y="10525"/>
                    <a:pt x="7618" y="10547"/>
                    <a:pt x="7654" y="10547"/>
                  </a:cubicBezTo>
                  <a:lnTo>
                    <a:pt x="9847" y="10547"/>
                  </a:lnTo>
                  <a:cubicBezTo>
                    <a:pt x="9877" y="10547"/>
                    <a:pt x="9907" y="10525"/>
                    <a:pt x="9907" y="10493"/>
                  </a:cubicBezTo>
                  <a:lnTo>
                    <a:pt x="9907" y="8505"/>
                  </a:lnTo>
                  <a:cubicBezTo>
                    <a:pt x="9907" y="8478"/>
                    <a:pt x="9877" y="8451"/>
                    <a:pt x="9847" y="8451"/>
                  </a:cubicBezTo>
                  <a:lnTo>
                    <a:pt x="7654" y="8451"/>
                  </a:lnTo>
                  <a:close/>
                  <a:moveTo>
                    <a:pt x="11753" y="8451"/>
                  </a:moveTo>
                  <a:cubicBezTo>
                    <a:pt x="11723" y="8451"/>
                    <a:pt x="11693" y="8478"/>
                    <a:pt x="11693" y="8505"/>
                  </a:cubicBezTo>
                  <a:lnTo>
                    <a:pt x="11693" y="10493"/>
                  </a:lnTo>
                  <a:cubicBezTo>
                    <a:pt x="11693" y="10525"/>
                    <a:pt x="11723" y="10547"/>
                    <a:pt x="11753" y="10547"/>
                  </a:cubicBezTo>
                  <a:lnTo>
                    <a:pt x="13946" y="10547"/>
                  </a:lnTo>
                  <a:cubicBezTo>
                    <a:pt x="13976" y="10547"/>
                    <a:pt x="14005" y="10525"/>
                    <a:pt x="14005" y="10493"/>
                  </a:cubicBezTo>
                  <a:lnTo>
                    <a:pt x="14005" y="8505"/>
                  </a:lnTo>
                  <a:cubicBezTo>
                    <a:pt x="14005" y="8478"/>
                    <a:pt x="13976" y="8451"/>
                    <a:pt x="13946" y="8451"/>
                  </a:cubicBezTo>
                  <a:lnTo>
                    <a:pt x="11753" y="8451"/>
                  </a:lnTo>
                  <a:close/>
                  <a:moveTo>
                    <a:pt x="15601" y="8451"/>
                  </a:moveTo>
                  <a:cubicBezTo>
                    <a:pt x="15565" y="8451"/>
                    <a:pt x="15541" y="8478"/>
                    <a:pt x="15541" y="8505"/>
                  </a:cubicBezTo>
                  <a:lnTo>
                    <a:pt x="15541" y="10493"/>
                  </a:lnTo>
                  <a:cubicBezTo>
                    <a:pt x="15541" y="10525"/>
                    <a:pt x="15565" y="10547"/>
                    <a:pt x="15601" y="10547"/>
                  </a:cubicBezTo>
                  <a:lnTo>
                    <a:pt x="17793" y="10547"/>
                  </a:lnTo>
                  <a:cubicBezTo>
                    <a:pt x="17829" y="10547"/>
                    <a:pt x="17853" y="10525"/>
                    <a:pt x="17853" y="10493"/>
                  </a:cubicBezTo>
                  <a:lnTo>
                    <a:pt x="17853" y="8505"/>
                  </a:lnTo>
                  <a:cubicBezTo>
                    <a:pt x="17853" y="8478"/>
                    <a:pt x="17829" y="8451"/>
                    <a:pt x="17793" y="8451"/>
                  </a:cubicBezTo>
                  <a:lnTo>
                    <a:pt x="15601" y="8451"/>
                  </a:lnTo>
                  <a:close/>
                  <a:moveTo>
                    <a:pt x="3771" y="12086"/>
                  </a:moveTo>
                  <a:cubicBezTo>
                    <a:pt x="3736" y="12086"/>
                    <a:pt x="3712" y="12107"/>
                    <a:pt x="3712" y="12140"/>
                  </a:cubicBezTo>
                  <a:lnTo>
                    <a:pt x="3712" y="14126"/>
                  </a:lnTo>
                  <a:cubicBezTo>
                    <a:pt x="3712" y="14153"/>
                    <a:pt x="3736" y="14180"/>
                    <a:pt x="3771" y="14180"/>
                  </a:cubicBezTo>
                  <a:lnTo>
                    <a:pt x="5964" y="14180"/>
                  </a:lnTo>
                  <a:cubicBezTo>
                    <a:pt x="5994" y="14180"/>
                    <a:pt x="6024" y="14153"/>
                    <a:pt x="6024" y="14126"/>
                  </a:cubicBezTo>
                  <a:lnTo>
                    <a:pt x="6024" y="12140"/>
                  </a:lnTo>
                  <a:cubicBezTo>
                    <a:pt x="6024" y="12107"/>
                    <a:pt x="5994" y="12086"/>
                    <a:pt x="5964" y="12086"/>
                  </a:cubicBezTo>
                  <a:lnTo>
                    <a:pt x="3771" y="12086"/>
                  </a:lnTo>
                  <a:close/>
                  <a:moveTo>
                    <a:pt x="7619" y="12086"/>
                  </a:moveTo>
                  <a:cubicBezTo>
                    <a:pt x="7583" y="12086"/>
                    <a:pt x="7559" y="12107"/>
                    <a:pt x="7559" y="12140"/>
                  </a:cubicBezTo>
                  <a:lnTo>
                    <a:pt x="7559" y="14126"/>
                  </a:lnTo>
                  <a:cubicBezTo>
                    <a:pt x="7559" y="14153"/>
                    <a:pt x="7583" y="14180"/>
                    <a:pt x="7619" y="14180"/>
                  </a:cubicBezTo>
                  <a:lnTo>
                    <a:pt x="9812" y="14180"/>
                  </a:lnTo>
                  <a:cubicBezTo>
                    <a:pt x="9841" y="14180"/>
                    <a:pt x="9871" y="14153"/>
                    <a:pt x="9871" y="14126"/>
                  </a:cubicBezTo>
                  <a:lnTo>
                    <a:pt x="9871" y="12140"/>
                  </a:lnTo>
                  <a:cubicBezTo>
                    <a:pt x="9871" y="12107"/>
                    <a:pt x="9841" y="12086"/>
                    <a:pt x="9812" y="12086"/>
                  </a:cubicBezTo>
                  <a:lnTo>
                    <a:pt x="7619" y="12086"/>
                  </a:lnTo>
                  <a:close/>
                  <a:moveTo>
                    <a:pt x="11788" y="12086"/>
                  </a:moveTo>
                  <a:cubicBezTo>
                    <a:pt x="11759" y="12086"/>
                    <a:pt x="11729" y="12107"/>
                    <a:pt x="11729" y="12140"/>
                  </a:cubicBezTo>
                  <a:lnTo>
                    <a:pt x="11729" y="14126"/>
                  </a:lnTo>
                  <a:cubicBezTo>
                    <a:pt x="11729" y="14153"/>
                    <a:pt x="11759" y="14180"/>
                    <a:pt x="11788" y="14180"/>
                  </a:cubicBezTo>
                  <a:lnTo>
                    <a:pt x="13981" y="14180"/>
                  </a:lnTo>
                  <a:cubicBezTo>
                    <a:pt x="14011" y="14180"/>
                    <a:pt x="14041" y="14153"/>
                    <a:pt x="14041" y="14126"/>
                  </a:cubicBezTo>
                  <a:lnTo>
                    <a:pt x="14041" y="12140"/>
                  </a:lnTo>
                  <a:cubicBezTo>
                    <a:pt x="14041" y="12107"/>
                    <a:pt x="14011" y="12086"/>
                    <a:pt x="13981" y="12086"/>
                  </a:cubicBezTo>
                  <a:lnTo>
                    <a:pt x="11788" y="12086"/>
                  </a:lnTo>
                  <a:close/>
                  <a:moveTo>
                    <a:pt x="15636" y="12086"/>
                  </a:moveTo>
                  <a:cubicBezTo>
                    <a:pt x="15600" y="12086"/>
                    <a:pt x="15576" y="12107"/>
                    <a:pt x="15576" y="12140"/>
                  </a:cubicBezTo>
                  <a:lnTo>
                    <a:pt x="15576" y="14126"/>
                  </a:lnTo>
                  <a:cubicBezTo>
                    <a:pt x="15576" y="14153"/>
                    <a:pt x="15600" y="14180"/>
                    <a:pt x="15636" y="14180"/>
                  </a:cubicBezTo>
                  <a:lnTo>
                    <a:pt x="17829" y="14180"/>
                  </a:lnTo>
                  <a:cubicBezTo>
                    <a:pt x="17864" y="14180"/>
                    <a:pt x="17888" y="14153"/>
                    <a:pt x="17888" y="14126"/>
                  </a:cubicBezTo>
                  <a:lnTo>
                    <a:pt x="17888" y="12140"/>
                  </a:lnTo>
                  <a:cubicBezTo>
                    <a:pt x="17888" y="12107"/>
                    <a:pt x="17864" y="12086"/>
                    <a:pt x="17829" y="12086"/>
                  </a:cubicBezTo>
                  <a:lnTo>
                    <a:pt x="15636" y="12086"/>
                  </a:lnTo>
                  <a:close/>
                  <a:moveTo>
                    <a:pt x="3771" y="15866"/>
                  </a:moveTo>
                  <a:cubicBezTo>
                    <a:pt x="3736" y="15866"/>
                    <a:pt x="3712" y="15893"/>
                    <a:pt x="3712" y="15920"/>
                  </a:cubicBezTo>
                  <a:lnTo>
                    <a:pt x="3712" y="17906"/>
                  </a:lnTo>
                  <a:cubicBezTo>
                    <a:pt x="3712" y="17933"/>
                    <a:pt x="3736" y="17960"/>
                    <a:pt x="3771" y="17960"/>
                  </a:cubicBezTo>
                  <a:lnTo>
                    <a:pt x="5964" y="17960"/>
                  </a:lnTo>
                  <a:cubicBezTo>
                    <a:pt x="5994" y="17960"/>
                    <a:pt x="6024" y="17933"/>
                    <a:pt x="6024" y="17906"/>
                  </a:cubicBezTo>
                  <a:lnTo>
                    <a:pt x="6024" y="15920"/>
                  </a:lnTo>
                  <a:cubicBezTo>
                    <a:pt x="6024" y="15893"/>
                    <a:pt x="5994" y="15866"/>
                    <a:pt x="5964" y="15866"/>
                  </a:cubicBezTo>
                  <a:lnTo>
                    <a:pt x="3771" y="15866"/>
                  </a:lnTo>
                  <a:close/>
                  <a:moveTo>
                    <a:pt x="7619" y="15866"/>
                  </a:moveTo>
                  <a:cubicBezTo>
                    <a:pt x="7583" y="15866"/>
                    <a:pt x="7559" y="15893"/>
                    <a:pt x="7559" y="15920"/>
                  </a:cubicBezTo>
                  <a:lnTo>
                    <a:pt x="7559" y="17906"/>
                  </a:lnTo>
                  <a:cubicBezTo>
                    <a:pt x="7559" y="17933"/>
                    <a:pt x="7583" y="17960"/>
                    <a:pt x="7619" y="17960"/>
                  </a:cubicBezTo>
                  <a:lnTo>
                    <a:pt x="9812" y="17960"/>
                  </a:lnTo>
                  <a:cubicBezTo>
                    <a:pt x="9841" y="17960"/>
                    <a:pt x="9871" y="17933"/>
                    <a:pt x="9871" y="17906"/>
                  </a:cubicBezTo>
                  <a:lnTo>
                    <a:pt x="9871" y="15920"/>
                  </a:lnTo>
                  <a:cubicBezTo>
                    <a:pt x="9871" y="15893"/>
                    <a:pt x="9841" y="15866"/>
                    <a:pt x="9812" y="15866"/>
                  </a:cubicBezTo>
                  <a:lnTo>
                    <a:pt x="7619" y="15866"/>
                  </a:lnTo>
                  <a:close/>
                  <a:moveTo>
                    <a:pt x="11788" y="15866"/>
                  </a:moveTo>
                  <a:cubicBezTo>
                    <a:pt x="11759" y="15866"/>
                    <a:pt x="11729" y="15893"/>
                    <a:pt x="11729" y="15920"/>
                  </a:cubicBezTo>
                  <a:lnTo>
                    <a:pt x="11729" y="17906"/>
                  </a:lnTo>
                  <a:cubicBezTo>
                    <a:pt x="11729" y="17933"/>
                    <a:pt x="11759" y="17960"/>
                    <a:pt x="11788" y="17960"/>
                  </a:cubicBezTo>
                  <a:lnTo>
                    <a:pt x="13981" y="17960"/>
                  </a:lnTo>
                  <a:cubicBezTo>
                    <a:pt x="14011" y="17960"/>
                    <a:pt x="14041" y="17933"/>
                    <a:pt x="14041" y="17906"/>
                  </a:cubicBezTo>
                  <a:lnTo>
                    <a:pt x="14041" y="15920"/>
                  </a:lnTo>
                  <a:cubicBezTo>
                    <a:pt x="14041" y="15893"/>
                    <a:pt x="14011" y="15866"/>
                    <a:pt x="13981" y="15866"/>
                  </a:cubicBezTo>
                  <a:lnTo>
                    <a:pt x="11788" y="15866"/>
                  </a:lnTo>
                  <a:close/>
                  <a:moveTo>
                    <a:pt x="15636" y="15866"/>
                  </a:moveTo>
                  <a:cubicBezTo>
                    <a:pt x="15600" y="15866"/>
                    <a:pt x="15576" y="15893"/>
                    <a:pt x="15576" y="15920"/>
                  </a:cubicBezTo>
                  <a:lnTo>
                    <a:pt x="15576" y="17906"/>
                  </a:lnTo>
                  <a:cubicBezTo>
                    <a:pt x="15576" y="17933"/>
                    <a:pt x="15600" y="17960"/>
                    <a:pt x="15636" y="17960"/>
                  </a:cubicBezTo>
                  <a:lnTo>
                    <a:pt x="17829" y="17960"/>
                  </a:lnTo>
                  <a:cubicBezTo>
                    <a:pt x="17864" y="17960"/>
                    <a:pt x="17888" y="17933"/>
                    <a:pt x="17888" y="17906"/>
                  </a:cubicBezTo>
                  <a:lnTo>
                    <a:pt x="17888" y="15920"/>
                  </a:lnTo>
                  <a:cubicBezTo>
                    <a:pt x="17888" y="15893"/>
                    <a:pt x="17864" y="15866"/>
                    <a:pt x="17829" y="15866"/>
                  </a:cubicBezTo>
                  <a:lnTo>
                    <a:pt x="15636" y="15866"/>
                  </a:lnTo>
                  <a:close/>
                </a:path>
              </a:pathLst>
            </a:custGeom>
            <a:solidFill>
              <a:schemeClr val="accent5">
                <a:lumOff val="-8059"/>
              </a:schemeClr>
            </a:solidFill>
            <a:ln w="12700" cap="flat">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grpSp>
      <p:sp>
        <p:nvSpPr>
          <p:cNvPr id="337" name="Linha"/>
          <p:cNvSpPr/>
          <p:nvPr/>
        </p:nvSpPr>
        <p:spPr>
          <a:xfrm>
            <a:off x="-144709" y="3684874"/>
            <a:ext cx="13316353" cy="1"/>
          </a:xfrm>
          <a:prstGeom prst="line">
            <a:avLst/>
          </a:prstGeom>
          <a:ln w="76200">
            <a:solidFill>
              <a:schemeClr val="accent1">
                <a:hueOff val="147319"/>
                <a:satOff val="13526"/>
                <a:lumOff val="-23026"/>
              </a:schemeClr>
            </a:solidFill>
            <a:prstDash val="sysDot"/>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338" name="Linha"/>
          <p:cNvSpPr/>
          <p:nvPr/>
        </p:nvSpPr>
        <p:spPr>
          <a:xfrm>
            <a:off x="11067" y="6770794"/>
            <a:ext cx="13004801" cy="1"/>
          </a:xfrm>
          <a:prstGeom prst="line">
            <a:avLst/>
          </a:prstGeom>
          <a:ln w="76200">
            <a:solidFill>
              <a:schemeClr val="accent1">
                <a:hueOff val="147319"/>
                <a:satOff val="13526"/>
                <a:lumOff val="-23026"/>
              </a:schemeClr>
            </a:solidFill>
            <a:prstDash val="sysDot"/>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0"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51" name="Ciclo de Vida dos Objetos Virtuais"/>
          <p:cNvSpPr txBox="1"/>
          <p:nvPr>
            <p:ph type="title"/>
          </p:nvPr>
        </p:nvSpPr>
        <p:spPr>
          <a:prstGeom prst="rect">
            <a:avLst/>
          </a:prstGeom>
        </p:spPr>
        <p:txBody>
          <a:bodyPr/>
          <a:lstStyle>
            <a:lvl1pPr defTabSz="543305">
              <a:spcBef>
                <a:spcPts val="2100"/>
              </a:spcBef>
              <a:defRPr sz="4836"/>
            </a:lvl1pPr>
          </a:lstStyle>
          <a:p>
            <a:pPr/>
            <a:r>
              <a:t>Ciclo de Vida dos Objetos Virtuais</a:t>
            </a:r>
          </a:p>
        </p:txBody>
      </p:sp>
      <p:pic>
        <p:nvPicPr>
          <p:cNvPr id="352" name="reading.png" descr="reading.png"/>
          <p:cNvPicPr>
            <a:picLocks noChangeAspect="1"/>
          </p:cNvPicPr>
          <p:nvPr/>
        </p:nvPicPr>
        <p:blipFill>
          <a:blip r:embed="rId2">
            <a:extLst/>
          </a:blip>
          <a:srcRect l="0" t="25591" r="0" b="0"/>
          <a:stretch>
            <a:fillRect/>
          </a:stretch>
        </p:blipFill>
        <p:spPr>
          <a:xfrm>
            <a:off x="2452641" y="4347185"/>
            <a:ext cx="940480" cy="946788"/>
          </a:xfrm>
          <a:prstGeom prst="rect">
            <a:avLst/>
          </a:prstGeom>
          <a:ln w="12700">
            <a:miter lim="400000"/>
          </a:ln>
        </p:spPr>
      </p:pic>
      <p:sp>
        <p:nvSpPr>
          <p:cNvPr id="353" name="Conhecimento"/>
          <p:cNvSpPr txBox="1"/>
          <p:nvPr/>
        </p:nvSpPr>
        <p:spPr>
          <a:xfrm>
            <a:off x="302790" y="4584699"/>
            <a:ext cx="2310020"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Conhecimento</a:t>
            </a:r>
          </a:p>
        </p:txBody>
      </p:sp>
      <p:grpSp>
        <p:nvGrpSpPr>
          <p:cNvPr id="356" name="Grupo"/>
          <p:cNvGrpSpPr/>
          <p:nvPr/>
        </p:nvGrpSpPr>
        <p:grpSpPr>
          <a:xfrm>
            <a:off x="7886473" y="1878661"/>
            <a:ext cx="2873271" cy="2387847"/>
            <a:chOff x="105256" y="0"/>
            <a:chExt cx="2873269" cy="2387846"/>
          </a:xfrm>
        </p:grpSpPr>
        <p:pic>
          <p:nvPicPr>
            <p:cNvPr id="354" name="cog.png" descr="cog.png"/>
            <p:cNvPicPr>
              <a:picLocks noChangeAspect="1"/>
            </p:cNvPicPr>
            <p:nvPr/>
          </p:nvPicPr>
          <p:blipFill>
            <a:blip r:embed="rId3">
              <a:extLst/>
            </a:blip>
            <a:srcRect l="0" t="0" r="0" b="0"/>
            <a:stretch>
              <a:fillRect/>
            </a:stretch>
          </p:blipFill>
          <p:spPr>
            <a:xfrm>
              <a:off x="941022" y="0"/>
              <a:ext cx="1201625" cy="1201625"/>
            </a:xfrm>
            <a:prstGeom prst="rect">
              <a:avLst/>
            </a:prstGeom>
            <a:ln w="12700" cap="flat">
              <a:noFill/>
              <a:miter lim="400000"/>
            </a:ln>
            <a:effectLst/>
          </p:spPr>
        </p:pic>
        <p:sp>
          <p:nvSpPr>
            <p:cNvPr id="355" name="Lógica…"/>
            <p:cNvSpPr txBox="1"/>
            <p:nvPr/>
          </p:nvSpPr>
          <p:spPr>
            <a:xfrm>
              <a:off x="105256" y="1321046"/>
              <a:ext cx="2873271"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a:pPr>
              <a:r>
                <a:t>Lógica </a:t>
              </a:r>
            </a:p>
            <a:p>
              <a:pPr algn="ctr">
                <a:spcBef>
                  <a:spcPts val="0"/>
                </a:spcBef>
                <a:defRPr b="1"/>
              </a:pPr>
              <a:r>
                <a:t>de Processamento</a:t>
              </a:r>
            </a:p>
          </p:txBody>
        </p:sp>
      </p:grpSp>
      <p:pic>
        <p:nvPicPr>
          <p:cNvPr id="371" name="Linha de Conexão" descr="Linha de Conexão"/>
          <p:cNvPicPr>
            <a:picLocks noChangeAspect="0"/>
          </p:cNvPicPr>
          <p:nvPr/>
        </p:nvPicPr>
        <p:blipFill>
          <a:blip r:embed="rId4">
            <a:extLst/>
          </a:blip>
          <a:stretch>
            <a:fillRect/>
          </a:stretch>
        </p:blipFill>
        <p:spPr>
          <a:xfrm>
            <a:off x="2918775" y="3378411"/>
            <a:ext cx="2142990" cy="1119404"/>
          </a:xfrm>
          <a:prstGeom prst="rect">
            <a:avLst/>
          </a:prstGeom>
        </p:spPr>
      </p:pic>
      <p:grpSp>
        <p:nvGrpSpPr>
          <p:cNvPr id="360" name="Grupo"/>
          <p:cNvGrpSpPr/>
          <p:nvPr/>
        </p:nvGrpSpPr>
        <p:grpSpPr>
          <a:xfrm>
            <a:off x="4637576" y="2384917"/>
            <a:ext cx="1932195" cy="2650192"/>
            <a:chOff x="459202" y="0"/>
            <a:chExt cx="1932193" cy="2650190"/>
          </a:xfrm>
        </p:grpSpPr>
        <p:pic>
          <p:nvPicPr>
            <p:cNvPr id="358" name="context.png" descr="context.png"/>
            <p:cNvPicPr>
              <a:picLocks noChangeAspect="1"/>
            </p:cNvPicPr>
            <p:nvPr/>
          </p:nvPicPr>
          <p:blipFill>
            <a:blip r:embed="rId5">
              <a:extLst/>
            </a:blip>
            <a:srcRect l="0" t="0" r="0" b="0"/>
            <a:stretch>
              <a:fillRect/>
            </a:stretch>
          </p:blipFill>
          <p:spPr>
            <a:xfrm>
              <a:off x="606149" y="0"/>
              <a:ext cx="1638301" cy="1638300"/>
            </a:xfrm>
            <a:prstGeom prst="rect">
              <a:avLst/>
            </a:prstGeom>
            <a:ln w="12700" cap="flat">
              <a:noFill/>
              <a:miter lim="400000"/>
            </a:ln>
            <a:effectLst/>
          </p:spPr>
        </p:pic>
        <p:sp>
          <p:nvSpPr>
            <p:cNvPr id="359" name="Seleção de…"/>
            <p:cNvSpPr txBox="1"/>
            <p:nvPr/>
          </p:nvSpPr>
          <p:spPr>
            <a:xfrm>
              <a:off x="459202" y="1583390"/>
              <a:ext cx="1932195" cy="1066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a:pPr>
              <a:r>
                <a:t>Seleção de </a:t>
              </a:r>
            </a:p>
            <a:p>
              <a:pPr algn="ctr">
                <a:spcBef>
                  <a:spcPts val="0"/>
                </a:spcBef>
                <a:defRPr b="1"/>
              </a:pPr>
              <a:r>
                <a:t>contexto</a:t>
              </a:r>
            </a:p>
          </p:txBody>
        </p:sp>
      </p:grpSp>
      <p:pic>
        <p:nvPicPr>
          <p:cNvPr id="373" name="Linha de Conexão" descr="Linha de Conexão"/>
          <p:cNvPicPr>
            <a:picLocks noChangeAspect="0"/>
          </p:cNvPicPr>
          <p:nvPr/>
        </p:nvPicPr>
        <p:blipFill>
          <a:blip r:embed="rId6">
            <a:extLst/>
          </a:blip>
          <a:stretch>
            <a:fillRect/>
          </a:stretch>
        </p:blipFill>
        <p:spPr>
          <a:xfrm>
            <a:off x="6102131" y="2094345"/>
            <a:ext cx="2709152" cy="1024679"/>
          </a:xfrm>
          <a:prstGeom prst="rect">
            <a:avLst/>
          </a:prstGeom>
        </p:spPr>
      </p:pic>
      <p:grpSp>
        <p:nvGrpSpPr>
          <p:cNvPr id="364" name="Grupo"/>
          <p:cNvGrpSpPr/>
          <p:nvPr/>
        </p:nvGrpSpPr>
        <p:grpSpPr>
          <a:xfrm>
            <a:off x="9348680" y="4697369"/>
            <a:ext cx="3059829" cy="2060170"/>
            <a:chOff x="-10947" y="0"/>
            <a:chExt cx="3059827" cy="2060169"/>
          </a:xfrm>
        </p:grpSpPr>
        <p:pic>
          <p:nvPicPr>
            <p:cNvPr id="362" name="Grupo" descr="Grupo"/>
            <p:cNvPicPr>
              <a:picLocks noChangeAspect="1"/>
            </p:cNvPicPr>
            <p:nvPr/>
          </p:nvPicPr>
          <p:blipFill>
            <a:blip r:embed="rId7">
              <a:extLst/>
            </a:blip>
            <a:srcRect l="0" t="13802" r="0" b="13802"/>
            <a:stretch>
              <a:fillRect/>
            </a:stretch>
          </p:blipFill>
          <p:spPr>
            <a:xfrm>
              <a:off x="397675" y="0"/>
              <a:ext cx="2024015" cy="925968"/>
            </a:xfrm>
            <a:prstGeom prst="rect">
              <a:avLst/>
            </a:prstGeom>
            <a:ln w="12700" cap="flat">
              <a:noFill/>
              <a:miter lim="400000"/>
            </a:ln>
            <a:effectLst/>
          </p:spPr>
        </p:pic>
        <p:sp>
          <p:nvSpPr>
            <p:cNvPr id="363" name="Mudança de Estado…"/>
            <p:cNvSpPr txBox="1"/>
            <p:nvPr/>
          </p:nvSpPr>
          <p:spPr>
            <a:xfrm>
              <a:off x="-10948" y="853669"/>
              <a:ext cx="3059829" cy="12065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pPr>
              <a:r>
                <a:t>Mudança de Estado </a:t>
              </a:r>
            </a:p>
            <a:p>
              <a:pPr algn="ctr">
                <a:spcBef>
                  <a:spcPts val="0"/>
                </a:spcBef>
                <a:defRPr b="1" spc="36" sz="3600"/>
              </a:pPr>
              <a:r>
                <a:t>(Ação)</a:t>
              </a:r>
            </a:p>
          </p:txBody>
        </p:sp>
      </p:grpSp>
      <p:grpSp>
        <p:nvGrpSpPr>
          <p:cNvPr id="367" name="Grupo"/>
          <p:cNvGrpSpPr/>
          <p:nvPr/>
        </p:nvGrpSpPr>
        <p:grpSpPr>
          <a:xfrm>
            <a:off x="4223014" y="5739577"/>
            <a:ext cx="3807648" cy="2781821"/>
            <a:chOff x="0" y="0"/>
            <a:chExt cx="3807647" cy="2781820"/>
          </a:xfrm>
        </p:grpSpPr>
        <p:pic>
          <p:nvPicPr>
            <p:cNvPr id="365" name="civic-sem-nomes.png" descr="civic-sem-nomes.png"/>
            <p:cNvPicPr>
              <a:picLocks noChangeAspect="1"/>
            </p:cNvPicPr>
            <p:nvPr/>
          </p:nvPicPr>
          <p:blipFill>
            <a:blip r:embed="rId8">
              <a:extLst/>
            </a:blip>
            <a:stretch>
              <a:fillRect/>
            </a:stretch>
          </p:blipFill>
          <p:spPr>
            <a:xfrm>
              <a:off x="0" y="0"/>
              <a:ext cx="3807648" cy="2387847"/>
            </a:xfrm>
            <a:prstGeom prst="rect">
              <a:avLst/>
            </a:prstGeom>
            <a:ln w="12700" cap="flat">
              <a:noFill/>
              <a:miter lim="400000"/>
            </a:ln>
            <a:effectLst/>
          </p:spPr>
        </p:pic>
        <p:sp>
          <p:nvSpPr>
            <p:cNvPr id="366" name="Objetos Virtuais"/>
            <p:cNvSpPr txBox="1"/>
            <p:nvPr/>
          </p:nvSpPr>
          <p:spPr>
            <a:xfrm>
              <a:off x="553744" y="2197620"/>
              <a:ext cx="2700159"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Objetos Virtuais</a:t>
              </a:r>
            </a:p>
          </p:txBody>
        </p:sp>
      </p:grpSp>
      <p:pic>
        <p:nvPicPr>
          <p:cNvPr id="375" name="Linha de Conexão" descr="Linha de Conexão"/>
          <p:cNvPicPr>
            <a:picLocks noChangeAspect="0"/>
          </p:cNvPicPr>
          <p:nvPr/>
        </p:nvPicPr>
        <p:blipFill>
          <a:blip r:embed="rId9">
            <a:extLst/>
          </a:blip>
          <a:stretch>
            <a:fillRect/>
          </a:stretch>
        </p:blipFill>
        <p:spPr>
          <a:xfrm>
            <a:off x="9563676" y="2964978"/>
            <a:ext cx="1616472" cy="2639918"/>
          </a:xfrm>
          <a:prstGeom prst="rect">
            <a:avLst/>
          </a:prstGeom>
        </p:spPr>
      </p:pic>
      <p:pic>
        <p:nvPicPr>
          <p:cNvPr id="377" name="Linha de Conexão" descr="Linha de Conexão"/>
          <p:cNvPicPr>
            <a:picLocks noChangeAspect="0"/>
          </p:cNvPicPr>
          <p:nvPr/>
        </p:nvPicPr>
        <p:blipFill>
          <a:blip r:embed="rId10">
            <a:extLst/>
          </a:blip>
          <a:stretch>
            <a:fillRect/>
          </a:stretch>
        </p:blipFill>
        <p:spPr>
          <a:xfrm>
            <a:off x="7976753" y="6703728"/>
            <a:ext cx="2611010" cy="1292965"/>
          </a:xfrm>
          <a:prstGeom prst="rect">
            <a:avLst/>
          </a:prstGeom>
        </p:spPr>
      </p:pic>
      <p:pic>
        <p:nvPicPr>
          <p:cNvPr id="379" name="Linha de Conexão" descr="Linha de Conexão"/>
          <p:cNvPicPr>
            <a:picLocks noChangeAspect="0"/>
          </p:cNvPicPr>
          <p:nvPr/>
        </p:nvPicPr>
        <p:blipFill>
          <a:blip r:embed="rId11">
            <a:extLst/>
          </a:blip>
          <a:stretch>
            <a:fillRect/>
          </a:stretch>
        </p:blipFill>
        <p:spPr>
          <a:xfrm>
            <a:off x="2855542" y="5143935"/>
            <a:ext cx="1421301" cy="1635869"/>
          </a:xfrm>
          <a:prstGeom prst="rect">
            <a:avLst/>
          </a:prstGeom>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2" name="Retângulo"/>
          <p:cNvSpPr/>
          <p:nvPr/>
        </p:nvSpPr>
        <p:spPr>
          <a:xfrm>
            <a:off x="6760629" y="2207297"/>
            <a:ext cx="6069005" cy="3579416"/>
          </a:xfrm>
          <a:prstGeom prst="rect">
            <a:avLst/>
          </a:prstGeom>
          <a:solidFill>
            <a:schemeClr val="accent1">
              <a:hueOff val="-522454"/>
              <a:satOff val="1153"/>
              <a:lumOff val="13444"/>
            </a:schemeClr>
          </a:solidFill>
          <a:ln w="12700">
            <a:miter lim="400000"/>
          </a:ln>
        </p:spPr>
        <p:txBody>
          <a:bodyPr lIns="50800" tIns="50800" rIns="50800" bIns="50800"/>
          <a:lstStyle/>
          <a:p>
            <a:pPr algn="ctr">
              <a:spcBef>
                <a:spcPts val="0"/>
              </a:spcBef>
              <a:defRPr i="0" spc="0" sz="2400">
                <a:solidFill>
                  <a:srgbClr val="FFFFFF"/>
                </a:solidFill>
                <a:latin typeface="DIN Alternate"/>
                <a:ea typeface="DIN Alternate"/>
                <a:cs typeface="DIN Alternate"/>
                <a:sym typeface="DIN Alternate"/>
              </a:defRPr>
            </a:pPr>
          </a:p>
        </p:txBody>
      </p:sp>
      <p:sp>
        <p:nvSpPr>
          <p:cNvPr id="383"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384" name="Lógicas de Processamento"/>
          <p:cNvSpPr txBox="1"/>
          <p:nvPr>
            <p:ph type="title"/>
          </p:nvPr>
        </p:nvSpPr>
        <p:spPr>
          <a:prstGeom prst="rect">
            <a:avLst/>
          </a:prstGeom>
        </p:spPr>
        <p:txBody>
          <a:bodyPr/>
          <a:lstStyle>
            <a:lvl1pPr defTabSz="543305">
              <a:spcBef>
                <a:spcPts val="2100"/>
              </a:spcBef>
              <a:defRPr sz="4836"/>
            </a:lvl1pPr>
          </a:lstStyle>
          <a:p>
            <a:pPr/>
            <a:r>
              <a:t>Lógicas de Processamento</a:t>
            </a:r>
          </a:p>
        </p:txBody>
      </p:sp>
      <p:pic>
        <p:nvPicPr>
          <p:cNvPr id="385" name="iot.png" descr="iot.png"/>
          <p:cNvPicPr>
            <a:picLocks noChangeAspect="1"/>
          </p:cNvPicPr>
          <p:nvPr/>
        </p:nvPicPr>
        <p:blipFill>
          <a:blip r:embed="rId2">
            <a:extLst/>
          </a:blip>
          <a:srcRect l="0" t="0" r="0" b="0"/>
          <a:stretch>
            <a:fillRect/>
          </a:stretch>
        </p:blipFill>
        <p:spPr>
          <a:xfrm>
            <a:off x="682753" y="2244589"/>
            <a:ext cx="5330907" cy="3553938"/>
          </a:xfrm>
          <a:prstGeom prst="rect">
            <a:avLst/>
          </a:prstGeom>
          <a:ln w="25400">
            <a:solidFill>
              <a:srgbClr val="F3F7F5"/>
            </a:solidFill>
            <a:miter lim="400000"/>
          </a:ln>
          <a:effectLst>
            <a:outerShdw sx="100000" sy="100000" kx="0" ky="0" algn="b" rotWithShape="0" blurRad="50800" dist="25400" dir="3600000">
              <a:srgbClr val="000000">
                <a:alpha val="70000"/>
              </a:srgbClr>
            </a:outerShdw>
          </a:effectLst>
        </p:spPr>
      </p:pic>
      <p:sp>
        <p:nvSpPr>
          <p:cNvPr id="386" name="Contexto"/>
          <p:cNvSpPr txBox="1"/>
          <p:nvPr/>
        </p:nvSpPr>
        <p:spPr>
          <a:xfrm>
            <a:off x="667762" y="1604630"/>
            <a:ext cx="1581977" cy="56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lvl1pPr>
          </a:lstStyle>
          <a:p>
            <a:pPr/>
            <a:r>
              <a:t>Contexto</a:t>
            </a:r>
          </a:p>
        </p:txBody>
      </p:sp>
      <p:sp>
        <p:nvSpPr>
          <p:cNvPr id="387" name="Obj1"/>
          <p:cNvSpPr txBox="1"/>
          <p:nvPr/>
        </p:nvSpPr>
        <p:spPr>
          <a:xfrm>
            <a:off x="4649870" y="2317171"/>
            <a:ext cx="6731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Obj1</a:t>
            </a:r>
          </a:p>
        </p:txBody>
      </p:sp>
      <p:sp>
        <p:nvSpPr>
          <p:cNvPr id="388" name="Assoc3"/>
          <p:cNvSpPr txBox="1"/>
          <p:nvPr/>
        </p:nvSpPr>
        <p:spPr>
          <a:xfrm>
            <a:off x="1477908" y="5088845"/>
            <a:ext cx="901701" cy="4064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b="1" spc="19" sz="2000"/>
            </a:lvl1pPr>
          </a:lstStyle>
          <a:p>
            <a:pPr/>
            <a:r>
              <a:t>Assoc3</a:t>
            </a:r>
          </a:p>
        </p:txBody>
      </p:sp>
      <p:sp>
        <p:nvSpPr>
          <p:cNvPr id="389" name="Obj4"/>
          <p:cNvSpPr txBox="1"/>
          <p:nvPr/>
        </p:nvSpPr>
        <p:spPr>
          <a:xfrm>
            <a:off x="1122200" y="2236213"/>
            <a:ext cx="6731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Obj4</a:t>
            </a:r>
          </a:p>
        </p:txBody>
      </p:sp>
      <p:sp>
        <p:nvSpPr>
          <p:cNvPr id="390" name="Obj1"/>
          <p:cNvSpPr txBox="1"/>
          <p:nvPr/>
        </p:nvSpPr>
        <p:spPr>
          <a:xfrm>
            <a:off x="2042934" y="3429922"/>
            <a:ext cx="6731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Obj1</a:t>
            </a:r>
          </a:p>
        </p:txBody>
      </p:sp>
      <p:sp>
        <p:nvSpPr>
          <p:cNvPr id="391" name="Assoc2"/>
          <p:cNvSpPr txBox="1"/>
          <p:nvPr/>
        </p:nvSpPr>
        <p:spPr>
          <a:xfrm>
            <a:off x="722185" y="3311715"/>
            <a:ext cx="901701" cy="40715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b="1" spc="19" sz="2000"/>
            </a:lvl1pPr>
          </a:lstStyle>
          <a:p>
            <a:pPr/>
            <a:r>
              <a:t>Assoc2</a:t>
            </a:r>
          </a:p>
        </p:txBody>
      </p:sp>
      <p:sp>
        <p:nvSpPr>
          <p:cNvPr id="392" name="Assoc1"/>
          <p:cNvSpPr txBox="1"/>
          <p:nvPr/>
        </p:nvSpPr>
        <p:spPr>
          <a:xfrm>
            <a:off x="2242918" y="2330509"/>
            <a:ext cx="901701" cy="4064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Assoc1</a:t>
            </a:r>
          </a:p>
        </p:txBody>
      </p:sp>
      <p:grpSp>
        <p:nvGrpSpPr>
          <p:cNvPr id="413" name="Grupo"/>
          <p:cNvGrpSpPr/>
          <p:nvPr/>
        </p:nvGrpSpPr>
        <p:grpSpPr>
          <a:xfrm>
            <a:off x="7228865" y="2834751"/>
            <a:ext cx="4151965" cy="2654054"/>
            <a:chOff x="0" y="0"/>
            <a:chExt cx="4151964" cy="2654053"/>
          </a:xfrm>
        </p:grpSpPr>
        <p:pic>
          <p:nvPicPr>
            <p:cNvPr id="393" name="reading.png" descr="reading.png"/>
            <p:cNvPicPr>
              <a:picLocks noChangeAspect="1"/>
            </p:cNvPicPr>
            <p:nvPr/>
          </p:nvPicPr>
          <p:blipFill>
            <a:blip r:embed="rId3">
              <a:extLst/>
            </a:blip>
            <a:srcRect l="0" t="23586" r="0" b="0"/>
            <a:stretch>
              <a:fillRect/>
            </a:stretch>
          </p:blipFill>
          <p:spPr>
            <a:xfrm>
              <a:off x="0" y="0"/>
              <a:ext cx="647700" cy="669610"/>
            </a:xfrm>
            <a:prstGeom prst="rect">
              <a:avLst/>
            </a:prstGeom>
            <a:ln w="12700" cap="flat">
              <a:noFill/>
              <a:miter lim="400000"/>
            </a:ln>
            <a:effectLst/>
          </p:spPr>
        </p:pic>
        <p:pic>
          <p:nvPicPr>
            <p:cNvPr id="394" name="reading.png" descr="reading.png"/>
            <p:cNvPicPr>
              <a:picLocks noChangeAspect="1"/>
            </p:cNvPicPr>
            <p:nvPr/>
          </p:nvPicPr>
          <p:blipFill>
            <a:blip r:embed="rId3">
              <a:extLst/>
            </a:blip>
            <a:srcRect l="0" t="23586" r="0" b="0"/>
            <a:stretch>
              <a:fillRect/>
            </a:stretch>
          </p:blipFill>
          <p:spPr>
            <a:xfrm>
              <a:off x="2628198" y="1984443"/>
              <a:ext cx="647701" cy="669611"/>
            </a:xfrm>
            <a:prstGeom prst="rect">
              <a:avLst/>
            </a:prstGeom>
            <a:ln w="12700" cap="flat">
              <a:noFill/>
              <a:miter lim="400000"/>
            </a:ln>
            <a:effectLst/>
          </p:spPr>
        </p:pic>
        <p:pic>
          <p:nvPicPr>
            <p:cNvPr id="395" name="reading.png" descr="reading.png"/>
            <p:cNvPicPr>
              <a:picLocks noChangeAspect="1"/>
            </p:cNvPicPr>
            <p:nvPr/>
          </p:nvPicPr>
          <p:blipFill>
            <a:blip r:embed="rId3">
              <a:extLst/>
            </a:blip>
            <a:srcRect l="0" t="23586" r="0" b="0"/>
            <a:stretch>
              <a:fillRect/>
            </a:stretch>
          </p:blipFill>
          <p:spPr>
            <a:xfrm>
              <a:off x="3504264" y="1322962"/>
              <a:ext cx="647701" cy="669611"/>
            </a:xfrm>
            <a:prstGeom prst="rect">
              <a:avLst/>
            </a:prstGeom>
            <a:ln w="12700" cap="flat">
              <a:noFill/>
              <a:miter lim="400000"/>
            </a:ln>
            <a:effectLst/>
          </p:spPr>
        </p:pic>
        <p:pic>
          <p:nvPicPr>
            <p:cNvPr id="396" name="reading.png" descr="reading.png"/>
            <p:cNvPicPr>
              <a:picLocks noChangeAspect="1"/>
            </p:cNvPicPr>
            <p:nvPr/>
          </p:nvPicPr>
          <p:blipFill>
            <a:blip r:embed="rId3">
              <a:extLst/>
            </a:blip>
            <a:srcRect l="0" t="23586" r="0" b="0"/>
            <a:stretch>
              <a:fillRect/>
            </a:stretch>
          </p:blipFill>
          <p:spPr>
            <a:xfrm>
              <a:off x="0" y="661481"/>
              <a:ext cx="647700" cy="669611"/>
            </a:xfrm>
            <a:prstGeom prst="rect">
              <a:avLst/>
            </a:prstGeom>
            <a:ln w="12700" cap="flat">
              <a:noFill/>
              <a:miter lim="400000"/>
            </a:ln>
            <a:effectLst/>
          </p:spPr>
        </p:pic>
        <p:pic>
          <p:nvPicPr>
            <p:cNvPr id="397" name="reading.png" descr="reading.png"/>
            <p:cNvPicPr>
              <a:picLocks noChangeAspect="1"/>
            </p:cNvPicPr>
            <p:nvPr/>
          </p:nvPicPr>
          <p:blipFill>
            <a:blip r:embed="rId3">
              <a:extLst/>
            </a:blip>
            <a:srcRect l="0" t="23586" r="0" b="0"/>
            <a:stretch>
              <a:fillRect/>
            </a:stretch>
          </p:blipFill>
          <p:spPr>
            <a:xfrm>
              <a:off x="876065" y="661481"/>
              <a:ext cx="647701" cy="669611"/>
            </a:xfrm>
            <a:prstGeom prst="rect">
              <a:avLst/>
            </a:prstGeom>
            <a:ln w="12700" cap="flat">
              <a:noFill/>
              <a:miter lim="400000"/>
            </a:ln>
            <a:effectLst/>
          </p:spPr>
        </p:pic>
        <p:pic>
          <p:nvPicPr>
            <p:cNvPr id="398" name="reading.png" descr="reading.png"/>
            <p:cNvPicPr>
              <a:picLocks noChangeAspect="1"/>
            </p:cNvPicPr>
            <p:nvPr/>
          </p:nvPicPr>
          <p:blipFill>
            <a:blip r:embed="rId3">
              <a:extLst/>
            </a:blip>
            <a:srcRect l="0" t="23586" r="0" b="0"/>
            <a:stretch>
              <a:fillRect/>
            </a:stretch>
          </p:blipFill>
          <p:spPr>
            <a:xfrm>
              <a:off x="0" y="1322962"/>
              <a:ext cx="647700" cy="669611"/>
            </a:xfrm>
            <a:prstGeom prst="rect">
              <a:avLst/>
            </a:prstGeom>
            <a:ln w="12700" cap="flat">
              <a:noFill/>
              <a:miter lim="400000"/>
            </a:ln>
            <a:effectLst/>
          </p:spPr>
        </p:pic>
        <p:pic>
          <p:nvPicPr>
            <p:cNvPr id="399" name="reading.png" descr="reading.png"/>
            <p:cNvPicPr>
              <a:picLocks noChangeAspect="1"/>
            </p:cNvPicPr>
            <p:nvPr/>
          </p:nvPicPr>
          <p:blipFill>
            <a:blip r:embed="rId3">
              <a:extLst/>
            </a:blip>
            <a:srcRect l="0" t="23586" r="0" b="0"/>
            <a:stretch>
              <a:fillRect/>
            </a:stretch>
          </p:blipFill>
          <p:spPr>
            <a:xfrm>
              <a:off x="876065" y="1984443"/>
              <a:ext cx="647701" cy="669611"/>
            </a:xfrm>
            <a:prstGeom prst="rect">
              <a:avLst/>
            </a:prstGeom>
            <a:ln w="12700" cap="flat">
              <a:noFill/>
              <a:miter lim="400000"/>
            </a:ln>
            <a:effectLst/>
          </p:spPr>
        </p:pic>
        <p:pic>
          <p:nvPicPr>
            <p:cNvPr id="400" name="reading.png" descr="reading.png"/>
            <p:cNvPicPr>
              <a:picLocks noChangeAspect="1"/>
            </p:cNvPicPr>
            <p:nvPr/>
          </p:nvPicPr>
          <p:blipFill>
            <a:blip r:embed="rId3">
              <a:extLst/>
            </a:blip>
            <a:srcRect l="0" t="23586" r="0" b="0"/>
            <a:stretch>
              <a:fillRect/>
            </a:stretch>
          </p:blipFill>
          <p:spPr>
            <a:xfrm>
              <a:off x="0" y="1984443"/>
              <a:ext cx="647700" cy="669611"/>
            </a:xfrm>
            <a:prstGeom prst="rect">
              <a:avLst/>
            </a:prstGeom>
            <a:ln w="12700" cap="flat">
              <a:noFill/>
              <a:miter lim="400000"/>
            </a:ln>
            <a:effectLst/>
          </p:spPr>
        </p:pic>
        <p:pic>
          <p:nvPicPr>
            <p:cNvPr id="401" name="reading.png" descr="reading.png"/>
            <p:cNvPicPr>
              <a:picLocks noChangeAspect="1"/>
            </p:cNvPicPr>
            <p:nvPr/>
          </p:nvPicPr>
          <p:blipFill>
            <a:blip r:embed="rId3">
              <a:extLst/>
            </a:blip>
            <a:srcRect l="0" t="23586" r="0" b="0"/>
            <a:stretch>
              <a:fillRect/>
            </a:stretch>
          </p:blipFill>
          <p:spPr>
            <a:xfrm>
              <a:off x="1752131" y="0"/>
              <a:ext cx="647701" cy="669610"/>
            </a:xfrm>
            <a:prstGeom prst="rect">
              <a:avLst/>
            </a:prstGeom>
            <a:ln w="12700" cap="flat">
              <a:noFill/>
              <a:miter lim="400000"/>
            </a:ln>
            <a:effectLst/>
          </p:spPr>
        </p:pic>
        <p:pic>
          <p:nvPicPr>
            <p:cNvPr id="402" name="reading.png" descr="reading.png"/>
            <p:cNvPicPr>
              <a:picLocks noChangeAspect="1"/>
            </p:cNvPicPr>
            <p:nvPr/>
          </p:nvPicPr>
          <p:blipFill>
            <a:blip r:embed="rId3">
              <a:extLst/>
            </a:blip>
            <a:srcRect l="0" t="23586" r="0" b="0"/>
            <a:stretch>
              <a:fillRect/>
            </a:stretch>
          </p:blipFill>
          <p:spPr>
            <a:xfrm>
              <a:off x="2628198" y="661481"/>
              <a:ext cx="647701" cy="669611"/>
            </a:xfrm>
            <a:prstGeom prst="rect">
              <a:avLst/>
            </a:prstGeom>
            <a:ln w="12700" cap="flat">
              <a:noFill/>
              <a:miter lim="400000"/>
            </a:ln>
            <a:effectLst/>
          </p:spPr>
        </p:pic>
        <p:pic>
          <p:nvPicPr>
            <p:cNvPr id="403" name="reading.png" descr="reading.png"/>
            <p:cNvPicPr>
              <a:picLocks noChangeAspect="1"/>
            </p:cNvPicPr>
            <p:nvPr/>
          </p:nvPicPr>
          <p:blipFill>
            <a:blip r:embed="rId3">
              <a:extLst/>
            </a:blip>
            <a:srcRect l="0" t="23586" r="0" b="0"/>
            <a:stretch>
              <a:fillRect/>
            </a:stretch>
          </p:blipFill>
          <p:spPr>
            <a:xfrm>
              <a:off x="2628198" y="1322962"/>
              <a:ext cx="647701" cy="669611"/>
            </a:xfrm>
            <a:prstGeom prst="rect">
              <a:avLst/>
            </a:prstGeom>
            <a:ln w="12700" cap="flat">
              <a:noFill/>
              <a:miter lim="400000"/>
            </a:ln>
            <a:effectLst/>
          </p:spPr>
        </p:pic>
        <p:pic>
          <p:nvPicPr>
            <p:cNvPr id="404" name="reading.png" descr="reading.png"/>
            <p:cNvPicPr>
              <a:picLocks noChangeAspect="1"/>
            </p:cNvPicPr>
            <p:nvPr/>
          </p:nvPicPr>
          <p:blipFill>
            <a:blip r:embed="rId3">
              <a:extLst/>
            </a:blip>
            <a:srcRect l="0" t="23586" r="0" b="0"/>
            <a:stretch>
              <a:fillRect/>
            </a:stretch>
          </p:blipFill>
          <p:spPr>
            <a:xfrm>
              <a:off x="3504264" y="661481"/>
              <a:ext cx="647701" cy="669611"/>
            </a:xfrm>
            <a:prstGeom prst="rect">
              <a:avLst/>
            </a:prstGeom>
            <a:ln w="12700" cap="flat">
              <a:noFill/>
              <a:miter lim="400000"/>
            </a:ln>
            <a:effectLst/>
          </p:spPr>
        </p:pic>
        <p:pic>
          <p:nvPicPr>
            <p:cNvPr id="405" name="reading.png" descr="reading.png"/>
            <p:cNvPicPr>
              <a:picLocks noChangeAspect="1"/>
            </p:cNvPicPr>
            <p:nvPr/>
          </p:nvPicPr>
          <p:blipFill>
            <a:blip r:embed="rId3">
              <a:extLst/>
            </a:blip>
            <a:srcRect l="0" t="23586" r="0" b="0"/>
            <a:stretch>
              <a:fillRect/>
            </a:stretch>
          </p:blipFill>
          <p:spPr>
            <a:xfrm>
              <a:off x="1752131" y="661481"/>
              <a:ext cx="647701" cy="669611"/>
            </a:xfrm>
            <a:prstGeom prst="rect">
              <a:avLst/>
            </a:prstGeom>
            <a:ln w="12700" cap="flat">
              <a:noFill/>
              <a:miter lim="400000"/>
            </a:ln>
            <a:effectLst/>
          </p:spPr>
        </p:pic>
        <p:pic>
          <p:nvPicPr>
            <p:cNvPr id="406" name="reading.png" descr="reading.png"/>
            <p:cNvPicPr>
              <a:picLocks noChangeAspect="1"/>
            </p:cNvPicPr>
            <p:nvPr/>
          </p:nvPicPr>
          <p:blipFill>
            <a:blip r:embed="rId3">
              <a:extLst/>
            </a:blip>
            <a:srcRect l="0" t="23586" r="0" b="0"/>
            <a:stretch>
              <a:fillRect/>
            </a:stretch>
          </p:blipFill>
          <p:spPr>
            <a:xfrm>
              <a:off x="1752131" y="1322962"/>
              <a:ext cx="647701" cy="669611"/>
            </a:xfrm>
            <a:prstGeom prst="rect">
              <a:avLst/>
            </a:prstGeom>
            <a:ln w="12700" cap="flat">
              <a:noFill/>
              <a:miter lim="400000"/>
            </a:ln>
            <a:effectLst/>
          </p:spPr>
        </p:pic>
        <p:pic>
          <p:nvPicPr>
            <p:cNvPr id="407" name="reading.png" descr="reading.png"/>
            <p:cNvPicPr>
              <a:picLocks noChangeAspect="1"/>
            </p:cNvPicPr>
            <p:nvPr/>
          </p:nvPicPr>
          <p:blipFill>
            <a:blip r:embed="rId3">
              <a:extLst/>
            </a:blip>
            <a:srcRect l="0" t="23586" r="0" b="0"/>
            <a:stretch>
              <a:fillRect/>
            </a:stretch>
          </p:blipFill>
          <p:spPr>
            <a:xfrm>
              <a:off x="876065" y="0"/>
              <a:ext cx="647701" cy="669610"/>
            </a:xfrm>
            <a:prstGeom prst="rect">
              <a:avLst/>
            </a:prstGeom>
            <a:ln w="12700" cap="flat">
              <a:noFill/>
              <a:miter lim="400000"/>
            </a:ln>
            <a:effectLst/>
          </p:spPr>
        </p:pic>
        <p:pic>
          <p:nvPicPr>
            <p:cNvPr id="408" name="reading.png" descr="reading.png"/>
            <p:cNvPicPr>
              <a:picLocks noChangeAspect="1"/>
            </p:cNvPicPr>
            <p:nvPr/>
          </p:nvPicPr>
          <p:blipFill>
            <a:blip r:embed="rId3">
              <a:extLst/>
            </a:blip>
            <a:srcRect l="0" t="23586" r="0" b="0"/>
            <a:stretch>
              <a:fillRect/>
            </a:stretch>
          </p:blipFill>
          <p:spPr>
            <a:xfrm>
              <a:off x="876065" y="1322962"/>
              <a:ext cx="647701" cy="669611"/>
            </a:xfrm>
            <a:prstGeom prst="rect">
              <a:avLst/>
            </a:prstGeom>
            <a:ln w="12700" cap="flat">
              <a:noFill/>
              <a:miter lim="400000"/>
            </a:ln>
            <a:effectLst/>
          </p:spPr>
        </p:pic>
        <p:pic>
          <p:nvPicPr>
            <p:cNvPr id="409" name="reading.png" descr="reading.png"/>
            <p:cNvPicPr>
              <a:picLocks noChangeAspect="1"/>
            </p:cNvPicPr>
            <p:nvPr/>
          </p:nvPicPr>
          <p:blipFill>
            <a:blip r:embed="rId3">
              <a:extLst/>
            </a:blip>
            <a:srcRect l="0" t="23586" r="0" b="0"/>
            <a:stretch>
              <a:fillRect/>
            </a:stretch>
          </p:blipFill>
          <p:spPr>
            <a:xfrm>
              <a:off x="3504264" y="1984443"/>
              <a:ext cx="647701" cy="669611"/>
            </a:xfrm>
            <a:prstGeom prst="rect">
              <a:avLst/>
            </a:prstGeom>
            <a:ln w="12700" cap="flat">
              <a:noFill/>
              <a:miter lim="400000"/>
            </a:ln>
            <a:effectLst/>
          </p:spPr>
        </p:pic>
        <p:pic>
          <p:nvPicPr>
            <p:cNvPr id="410" name="reading.png" descr="reading.png"/>
            <p:cNvPicPr>
              <a:picLocks noChangeAspect="1"/>
            </p:cNvPicPr>
            <p:nvPr/>
          </p:nvPicPr>
          <p:blipFill>
            <a:blip r:embed="rId3">
              <a:extLst/>
            </a:blip>
            <a:srcRect l="0" t="23586" r="0" b="0"/>
            <a:stretch>
              <a:fillRect/>
            </a:stretch>
          </p:blipFill>
          <p:spPr>
            <a:xfrm>
              <a:off x="3504264" y="0"/>
              <a:ext cx="647701" cy="669610"/>
            </a:xfrm>
            <a:prstGeom prst="rect">
              <a:avLst/>
            </a:prstGeom>
            <a:ln w="12700" cap="flat">
              <a:noFill/>
              <a:miter lim="400000"/>
            </a:ln>
            <a:effectLst/>
          </p:spPr>
        </p:pic>
        <p:pic>
          <p:nvPicPr>
            <p:cNvPr id="411" name="reading.png" descr="reading.png"/>
            <p:cNvPicPr>
              <a:picLocks noChangeAspect="1"/>
            </p:cNvPicPr>
            <p:nvPr/>
          </p:nvPicPr>
          <p:blipFill>
            <a:blip r:embed="rId3">
              <a:extLst/>
            </a:blip>
            <a:srcRect l="0" t="23586" r="0" b="0"/>
            <a:stretch>
              <a:fillRect/>
            </a:stretch>
          </p:blipFill>
          <p:spPr>
            <a:xfrm>
              <a:off x="1752131" y="1984443"/>
              <a:ext cx="647701" cy="669611"/>
            </a:xfrm>
            <a:prstGeom prst="rect">
              <a:avLst/>
            </a:prstGeom>
            <a:ln w="12700" cap="flat">
              <a:noFill/>
              <a:miter lim="400000"/>
            </a:ln>
            <a:effectLst/>
          </p:spPr>
        </p:pic>
        <p:pic>
          <p:nvPicPr>
            <p:cNvPr id="412" name="reading.png" descr="reading.png"/>
            <p:cNvPicPr>
              <a:picLocks noChangeAspect="1"/>
            </p:cNvPicPr>
            <p:nvPr/>
          </p:nvPicPr>
          <p:blipFill>
            <a:blip r:embed="rId3">
              <a:extLst/>
            </a:blip>
            <a:srcRect l="0" t="23586" r="0" b="0"/>
            <a:stretch>
              <a:fillRect/>
            </a:stretch>
          </p:blipFill>
          <p:spPr>
            <a:xfrm>
              <a:off x="2628198" y="0"/>
              <a:ext cx="647701" cy="669610"/>
            </a:xfrm>
            <a:prstGeom prst="rect">
              <a:avLst/>
            </a:prstGeom>
            <a:ln w="12700" cap="flat">
              <a:noFill/>
              <a:miter lim="400000"/>
            </a:ln>
            <a:effectLst/>
          </p:spPr>
        </p:pic>
      </p:grpSp>
      <p:sp>
        <p:nvSpPr>
          <p:cNvPr id="414" name="Conhecimento"/>
          <p:cNvSpPr txBox="1"/>
          <p:nvPr/>
        </p:nvSpPr>
        <p:spPr>
          <a:xfrm>
            <a:off x="6771551" y="1604630"/>
            <a:ext cx="2415532" cy="56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lvl1pPr>
          </a:lstStyle>
          <a:p>
            <a:pPr/>
            <a:r>
              <a:t>Conhecimento</a:t>
            </a:r>
          </a:p>
        </p:txBody>
      </p:sp>
      <p:sp>
        <p:nvSpPr>
          <p:cNvPr id="415" name="Obj 1"/>
          <p:cNvSpPr txBox="1"/>
          <p:nvPr/>
        </p:nvSpPr>
        <p:spPr>
          <a:xfrm>
            <a:off x="7178402" y="2330509"/>
            <a:ext cx="754830" cy="3332992"/>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1</a:t>
            </a:r>
          </a:p>
        </p:txBody>
      </p:sp>
      <p:sp>
        <p:nvSpPr>
          <p:cNvPr id="416" name="Obj 2"/>
          <p:cNvSpPr txBox="1"/>
          <p:nvPr/>
        </p:nvSpPr>
        <p:spPr>
          <a:xfrm>
            <a:off x="8052722" y="2330509"/>
            <a:ext cx="754830" cy="3332992"/>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2</a:t>
            </a:r>
          </a:p>
        </p:txBody>
      </p:sp>
      <p:sp>
        <p:nvSpPr>
          <p:cNvPr id="417" name="Obj 3"/>
          <p:cNvSpPr txBox="1"/>
          <p:nvPr/>
        </p:nvSpPr>
        <p:spPr>
          <a:xfrm>
            <a:off x="8927043" y="2330509"/>
            <a:ext cx="754829" cy="3332992"/>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3</a:t>
            </a:r>
          </a:p>
        </p:txBody>
      </p:sp>
      <p:sp>
        <p:nvSpPr>
          <p:cNvPr id="418" name="Obj 4"/>
          <p:cNvSpPr txBox="1"/>
          <p:nvPr/>
        </p:nvSpPr>
        <p:spPr>
          <a:xfrm>
            <a:off x="9801363" y="2330509"/>
            <a:ext cx="754829" cy="3332992"/>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4</a:t>
            </a:r>
          </a:p>
        </p:txBody>
      </p:sp>
      <p:sp>
        <p:nvSpPr>
          <p:cNvPr id="419" name="Obj 5"/>
          <p:cNvSpPr txBox="1"/>
          <p:nvPr/>
        </p:nvSpPr>
        <p:spPr>
          <a:xfrm>
            <a:off x="10675683" y="2330509"/>
            <a:ext cx="754830" cy="3332992"/>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5</a:t>
            </a:r>
          </a:p>
        </p:txBody>
      </p:sp>
      <p:pic>
        <p:nvPicPr>
          <p:cNvPr id="420" name="consumoagua2.png" descr="consumoagua2.png"/>
          <p:cNvPicPr>
            <a:picLocks noChangeAspect="1"/>
          </p:cNvPicPr>
          <p:nvPr/>
        </p:nvPicPr>
        <p:blipFill>
          <a:blip r:embed="rId4">
            <a:extLst/>
          </a:blip>
          <a:stretch>
            <a:fillRect/>
          </a:stretch>
        </p:blipFill>
        <p:spPr>
          <a:xfrm>
            <a:off x="294212" y="6576282"/>
            <a:ext cx="8178801" cy="1371601"/>
          </a:xfrm>
          <a:prstGeom prst="rect">
            <a:avLst/>
          </a:prstGeom>
          <a:ln w="12700">
            <a:miter lim="400000"/>
          </a:ln>
        </p:spPr>
      </p:pic>
      <p:sp>
        <p:nvSpPr>
          <p:cNvPr id="421" name="Lógica de processamento"/>
          <p:cNvSpPr txBox="1"/>
          <p:nvPr/>
        </p:nvSpPr>
        <p:spPr>
          <a:xfrm>
            <a:off x="145319" y="5968135"/>
            <a:ext cx="4057980" cy="56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b="1"/>
            </a:lvl1pPr>
          </a:lstStyle>
          <a:p>
            <a:pPr/>
            <a:r>
              <a:t>Lógica de processamento</a:t>
            </a:r>
          </a:p>
        </p:txBody>
      </p:sp>
      <p:sp>
        <p:nvSpPr>
          <p:cNvPr id="422" name="Contexto: Produção agrícola familiar de milho"/>
          <p:cNvSpPr txBox="1"/>
          <p:nvPr/>
        </p:nvSpPr>
        <p:spPr>
          <a:xfrm>
            <a:off x="4098852" y="6180066"/>
            <a:ext cx="4672836" cy="5698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b="1" spc="18" sz="1800"/>
            </a:pPr>
            <a:r>
              <a:t>Contexto: </a:t>
            </a:r>
            <a:r>
              <a:rPr b="0"/>
              <a:t>Produção agrícola familiar de milho</a:t>
            </a:r>
          </a:p>
        </p:txBody>
      </p:sp>
      <p:pic>
        <p:nvPicPr>
          <p:cNvPr id="423" name="consumoagua.png" descr="consumoagua.png"/>
          <p:cNvPicPr>
            <a:picLocks noChangeAspect="1"/>
          </p:cNvPicPr>
          <p:nvPr/>
        </p:nvPicPr>
        <p:blipFill>
          <a:blip r:embed="rId5">
            <a:extLst/>
          </a:blip>
          <a:stretch>
            <a:fillRect/>
          </a:stretch>
        </p:blipFill>
        <p:spPr>
          <a:xfrm>
            <a:off x="8754150" y="5958958"/>
            <a:ext cx="3567628" cy="2068191"/>
          </a:xfrm>
          <a:prstGeom prst="rect">
            <a:avLst/>
          </a:prstGeom>
          <a:ln w="12700">
            <a:miter lim="400000"/>
          </a:ln>
        </p:spPr>
      </p:pic>
      <p:sp>
        <p:nvSpPr>
          <p:cNvPr id="424" name="Regra lógica: Manejo de água por microdifusão…"/>
          <p:cNvSpPr txBox="1"/>
          <p:nvPr/>
        </p:nvSpPr>
        <p:spPr>
          <a:xfrm>
            <a:off x="228021" y="7986229"/>
            <a:ext cx="13004801" cy="17097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spcBef>
                <a:spcPts val="0"/>
              </a:spcBef>
              <a:defRPr b="1" spc="18" sz="1800" u="sng"/>
            </a:pPr>
            <a:r>
              <a:t>Regra lógica: Manejo de água por microdifusão</a:t>
            </a:r>
          </a:p>
          <a:p>
            <a:pPr>
              <a:spcBef>
                <a:spcPts val="0"/>
              </a:spcBef>
              <a:defRPr spc="18" sz="1800"/>
            </a:pPr>
            <a:r>
              <a:t>Se: </a:t>
            </a:r>
            <a:r>
              <a:rPr>
                <a:solidFill>
                  <a:srgbClr val="FFFFFF"/>
                </a:solidFill>
              </a:rPr>
              <a:t>OBJ4</a:t>
            </a:r>
            <a:r>
              <a:t> menor que 25 e </a:t>
            </a:r>
            <a:r>
              <a:rPr>
                <a:solidFill>
                  <a:srgbClr val="FFFFFF"/>
                </a:solidFill>
              </a:rPr>
              <a:t>MESCALENDARIO</a:t>
            </a:r>
            <a:r>
              <a:t> igual a 10 e </a:t>
            </a:r>
            <a:r>
              <a:rPr>
                <a:solidFill>
                  <a:srgbClr val="FFFFFF"/>
                </a:solidFill>
              </a:rPr>
              <a:t>OBJ5</a:t>
            </a:r>
            <a:r>
              <a:t> igual falso e </a:t>
            </a:r>
            <a:r>
              <a:rPr>
                <a:solidFill>
                  <a:srgbClr val="FFFFFF"/>
                </a:solidFill>
              </a:rPr>
              <a:t>OBJ2</a:t>
            </a:r>
            <a:r>
              <a:t> menor que 30 e </a:t>
            </a:r>
            <a:r>
              <a:rPr>
                <a:solidFill>
                  <a:srgbClr val="FFFFFF"/>
                </a:solidFill>
              </a:rPr>
              <a:t>OBJ1</a:t>
            </a:r>
            <a:r>
              <a:t> maior que 30</a:t>
            </a:r>
          </a:p>
          <a:p>
            <a:pPr>
              <a:spcBef>
                <a:spcPts val="0"/>
              </a:spcBef>
              <a:defRPr spc="18" sz="1800"/>
            </a:pPr>
            <a:r>
              <a:t>Então:  executa ação </a:t>
            </a:r>
            <a:r>
              <a:rPr>
                <a:solidFill>
                  <a:srgbClr val="FFFFFF"/>
                </a:solidFill>
              </a:rPr>
              <a:t>MODIFICA ESTADO(OBJETO5) </a:t>
            </a:r>
            <a:r>
              <a:t> igual verdadeiro e </a:t>
            </a:r>
            <a:r>
              <a:rPr>
                <a:solidFill>
                  <a:srgbClr val="FFFFFF"/>
                </a:solidFill>
              </a:rPr>
              <a:t>ENVIA_ALERTA(OBJ6)</a:t>
            </a:r>
            <a:r>
              <a:t> igual mensagemA</a:t>
            </a:r>
          </a:p>
          <a:p>
            <a:pPr>
              <a:spcBef>
                <a:spcPts val="0"/>
              </a:spcBef>
              <a:defRPr spc="18" sz="1800"/>
            </a:pPr>
            <a:r>
              <a:t>Se: </a:t>
            </a:r>
            <a:r>
              <a:rPr>
                <a:solidFill>
                  <a:srgbClr val="FFFFFF"/>
                </a:solidFill>
              </a:rPr>
              <a:t>OBJ4</a:t>
            </a:r>
            <a:r>
              <a:t> menor que 25 e </a:t>
            </a:r>
            <a:r>
              <a:rPr>
                <a:solidFill>
                  <a:srgbClr val="FFFFFF"/>
                </a:solidFill>
              </a:rPr>
              <a:t>MESCALENDARIO</a:t>
            </a:r>
            <a:r>
              <a:t> igual a 10 e </a:t>
            </a:r>
            <a:r>
              <a:rPr>
                <a:solidFill>
                  <a:srgbClr val="FFFFFF"/>
                </a:solidFill>
              </a:rPr>
              <a:t>OBJ5</a:t>
            </a:r>
            <a:r>
              <a:t> igual verdadeiro e </a:t>
            </a:r>
            <a:r>
              <a:rPr>
                <a:solidFill>
                  <a:srgbClr val="FFFFFF"/>
                </a:solidFill>
              </a:rPr>
              <a:t>OBJ3</a:t>
            </a:r>
            <a:r>
              <a:t> maior ou igual a 0.5 e </a:t>
            </a:r>
            <a:r>
              <a:rPr>
                <a:solidFill>
                  <a:srgbClr val="FFFFFF"/>
                </a:solidFill>
              </a:rPr>
              <a:t>OBJ7</a:t>
            </a:r>
            <a:r>
              <a:t> maior que 400</a:t>
            </a:r>
          </a:p>
          <a:p>
            <a:pPr>
              <a:spcBef>
                <a:spcPts val="0"/>
              </a:spcBef>
              <a:defRPr spc="18" sz="1800"/>
            </a:pPr>
            <a:r>
              <a:t>Então:  executa ações </a:t>
            </a:r>
            <a:r>
              <a:rPr>
                <a:solidFill>
                  <a:srgbClr val="FFFFFF"/>
                </a:solidFill>
              </a:rPr>
              <a:t>MODIFICA ESTADO(Objeto5) </a:t>
            </a:r>
            <a:r>
              <a:t> igual falso e </a:t>
            </a:r>
            <a:r>
              <a:rPr>
                <a:solidFill>
                  <a:srgbClr val="FFFFFF"/>
                </a:solidFill>
              </a:rPr>
              <a:t>ENVIA_ALERTA(OBJ6)</a:t>
            </a:r>
            <a:r>
              <a:t> igual mensagemB</a:t>
            </a:r>
          </a:p>
        </p:txBody>
      </p:sp>
      <p:sp>
        <p:nvSpPr>
          <p:cNvPr id="425" name="Obj5"/>
          <p:cNvSpPr txBox="1"/>
          <p:nvPr/>
        </p:nvSpPr>
        <p:spPr>
          <a:xfrm>
            <a:off x="722185" y="4796252"/>
            <a:ext cx="673101" cy="4064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b="1" spc="19" sz="2000"/>
            </a:lvl1pPr>
          </a:lstStyle>
          <a:p>
            <a:pPr/>
            <a:r>
              <a:t>Obj5</a:t>
            </a:r>
          </a:p>
        </p:txBody>
      </p:sp>
      <p:sp>
        <p:nvSpPr>
          <p:cNvPr id="426" name="Obj3"/>
          <p:cNvSpPr txBox="1"/>
          <p:nvPr/>
        </p:nvSpPr>
        <p:spPr>
          <a:xfrm>
            <a:off x="4805764" y="5028291"/>
            <a:ext cx="6731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Obj3</a:t>
            </a:r>
          </a:p>
        </p:txBody>
      </p:sp>
      <p:sp>
        <p:nvSpPr>
          <p:cNvPr id="427" name="OBJ 4"/>
          <p:cNvSpPr txBox="1"/>
          <p:nvPr/>
        </p:nvSpPr>
        <p:spPr>
          <a:xfrm>
            <a:off x="44337" y="6872347"/>
            <a:ext cx="1225781"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i="0" spc="0" sz="1600">
                <a:latin typeface="DIN Alternate"/>
                <a:ea typeface="DIN Alternate"/>
                <a:cs typeface="DIN Alternate"/>
                <a:sym typeface="DIN Alternate"/>
              </a:defRPr>
            </a:lvl1pPr>
          </a:lstStyle>
          <a:p>
            <a:pPr/>
            <a:r>
              <a:t>OBJ 4 </a:t>
            </a:r>
          </a:p>
        </p:txBody>
      </p:sp>
      <p:sp>
        <p:nvSpPr>
          <p:cNvPr id="428" name="Obj6"/>
          <p:cNvSpPr txBox="1"/>
          <p:nvPr/>
        </p:nvSpPr>
        <p:spPr>
          <a:xfrm>
            <a:off x="5357024" y="3137704"/>
            <a:ext cx="6731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Obj6</a:t>
            </a:r>
          </a:p>
        </p:txBody>
      </p:sp>
      <p:sp>
        <p:nvSpPr>
          <p:cNvPr id="429" name="Obj7"/>
          <p:cNvSpPr txBox="1"/>
          <p:nvPr/>
        </p:nvSpPr>
        <p:spPr>
          <a:xfrm>
            <a:off x="3259836" y="5370520"/>
            <a:ext cx="665701" cy="43307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defRPr b="1" spc="19" sz="2000"/>
            </a:lvl1pPr>
          </a:lstStyle>
          <a:p>
            <a:pPr/>
            <a:r>
              <a:t>Obj7</a:t>
            </a:r>
          </a:p>
        </p:txBody>
      </p:sp>
      <p:sp>
        <p:nvSpPr>
          <p:cNvPr id="430" name="OBJ 7"/>
          <p:cNvSpPr txBox="1"/>
          <p:nvPr/>
        </p:nvSpPr>
        <p:spPr>
          <a:xfrm>
            <a:off x="10990456" y="7215855"/>
            <a:ext cx="1225781" cy="3429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spcBef>
                <a:spcPts val="0"/>
              </a:spcBef>
              <a:defRPr i="0" spc="0" sz="1600">
                <a:latin typeface="DIN Alternate"/>
                <a:ea typeface="DIN Alternate"/>
                <a:cs typeface="DIN Alternate"/>
                <a:sym typeface="DIN Alternate"/>
              </a:defRPr>
            </a:lvl1pPr>
          </a:lstStyle>
          <a:p>
            <a:pPr/>
            <a:r>
              <a:t>OBJ 7 </a:t>
            </a:r>
          </a:p>
        </p:txBody>
      </p:sp>
      <p:sp>
        <p:nvSpPr>
          <p:cNvPr id="431" name="Retângulo"/>
          <p:cNvSpPr/>
          <p:nvPr/>
        </p:nvSpPr>
        <p:spPr>
          <a:xfrm>
            <a:off x="8818068" y="7247605"/>
            <a:ext cx="3153493" cy="268498"/>
          </a:xfrm>
          <a:prstGeom prst="rect">
            <a:avLst/>
          </a:prstGeom>
          <a:ln w="76200">
            <a:solidFill>
              <a:srgbClr val="747676"/>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432" name="Obj 6"/>
          <p:cNvSpPr txBox="1"/>
          <p:nvPr/>
        </p:nvSpPr>
        <p:spPr>
          <a:xfrm>
            <a:off x="11848688" y="2343209"/>
            <a:ext cx="754829" cy="1684329"/>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6</a:t>
            </a:r>
          </a:p>
        </p:txBody>
      </p:sp>
      <p:sp>
        <p:nvSpPr>
          <p:cNvPr id="433" name="Obj 7"/>
          <p:cNvSpPr txBox="1"/>
          <p:nvPr/>
        </p:nvSpPr>
        <p:spPr>
          <a:xfrm>
            <a:off x="11848688" y="3979172"/>
            <a:ext cx="754829" cy="1684329"/>
          </a:xfrm>
          <a:prstGeom prst="rect">
            <a:avLst/>
          </a:prstGeom>
          <a:ln w="25400">
            <a:solidFill>
              <a:srgbClr val="747676"/>
            </a:solidFill>
            <a:miter lim="400000"/>
          </a:ln>
          <a:extLst>
            <a:ext uri="{C572A759-6A51-4108-AA02-DFA0A04FC94B}">
              <ma14:wrappingTextBoxFlag xmlns:ma14="http://schemas.microsoft.com/office/mac/drawingml/2011/main" val="1"/>
            </a:ext>
          </a:extLst>
        </p:spPr>
        <p:txBody>
          <a:bodyPr lIns="50800" tIns="50800" rIns="50800" bIns="50800"/>
          <a:lstStyle>
            <a:lvl1pPr algn="ctr">
              <a:spcBef>
                <a:spcPts val="0"/>
              </a:spcBef>
              <a:defRPr i="0" spc="0" sz="2000">
                <a:solidFill>
                  <a:srgbClr val="000000"/>
                </a:solidFill>
                <a:latin typeface="DIN Alternate"/>
                <a:ea typeface="DIN Alternate"/>
                <a:cs typeface="DIN Alternate"/>
                <a:sym typeface="DIN Alternate"/>
              </a:defRPr>
            </a:lvl1pPr>
          </a:lstStyle>
          <a:p>
            <a:pPr/>
            <a:r>
              <a:t>Obj 7</a:t>
            </a:r>
          </a:p>
        </p:txBody>
      </p:sp>
      <p:pic>
        <p:nvPicPr>
          <p:cNvPr id="434" name="reading.png" descr="reading.png"/>
          <p:cNvPicPr>
            <a:picLocks noChangeAspect="1"/>
          </p:cNvPicPr>
          <p:nvPr/>
        </p:nvPicPr>
        <p:blipFill>
          <a:blip r:embed="rId3">
            <a:extLst/>
          </a:blip>
          <a:srcRect l="0" t="23586" r="0" b="0"/>
          <a:stretch>
            <a:fillRect/>
          </a:stretch>
        </p:blipFill>
        <p:spPr>
          <a:xfrm>
            <a:off x="11902252" y="2809351"/>
            <a:ext cx="647701" cy="669611"/>
          </a:xfrm>
          <a:prstGeom prst="rect">
            <a:avLst/>
          </a:prstGeom>
          <a:ln w="12700">
            <a:miter lim="400000"/>
          </a:ln>
        </p:spPr>
      </p:pic>
      <p:pic>
        <p:nvPicPr>
          <p:cNvPr id="435" name="reading.png" descr="reading.png"/>
          <p:cNvPicPr>
            <a:picLocks noChangeAspect="1"/>
          </p:cNvPicPr>
          <p:nvPr/>
        </p:nvPicPr>
        <p:blipFill>
          <a:blip r:embed="rId3">
            <a:extLst/>
          </a:blip>
          <a:srcRect l="0" t="23586" r="0" b="0"/>
          <a:stretch>
            <a:fillRect/>
          </a:stretch>
        </p:blipFill>
        <p:spPr>
          <a:xfrm>
            <a:off x="11902252" y="3311696"/>
            <a:ext cx="647701" cy="669611"/>
          </a:xfrm>
          <a:prstGeom prst="rect">
            <a:avLst/>
          </a:prstGeom>
          <a:ln w="12700">
            <a:miter lim="400000"/>
          </a:ln>
        </p:spPr>
      </p:pic>
      <p:pic>
        <p:nvPicPr>
          <p:cNvPr id="436" name="reading.png" descr="reading.png"/>
          <p:cNvPicPr>
            <a:picLocks noChangeAspect="1"/>
          </p:cNvPicPr>
          <p:nvPr/>
        </p:nvPicPr>
        <p:blipFill>
          <a:blip r:embed="rId3">
            <a:extLst/>
          </a:blip>
          <a:srcRect l="0" t="23586" r="0" b="0"/>
          <a:stretch>
            <a:fillRect/>
          </a:stretch>
        </p:blipFill>
        <p:spPr>
          <a:xfrm>
            <a:off x="11902252" y="4405476"/>
            <a:ext cx="647701" cy="669611"/>
          </a:xfrm>
          <a:prstGeom prst="rect">
            <a:avLst/>
          </a:prstGeom>
          <a:ln w="12700">
            <a:miter lim="400000"/>
          </a:ln>
        </p:spPr>
      </p:pic>
      <p:pic>
        <p:nvPicPr>
          <p:cNvPr id="437" name="reading.png" descr="reading.png"/>
          <p:cNvPicPr>
            <a:picLocks noChangeAspect="1"/>
          </p:cNvPicPr>
          <p:nvPr/>
        </p:nvPicPr>
        <p:blipFill>
          <a:blip r:embed="rId3">
            <a:extLst/>
          </a:blip>
          <a:srcRect l="0" t="23586" r="0" b="0"/>
          <a:stretch>
            <a:fillRect/>
          </a:stretch>
        </p:blipFill>
        <p:spPr>
          <a:xfrm>
            <a:off x="11902252" y="4907822"/>
            <a:ext cx="647701" cy="669610"/>
          </a:xfrm>
          <a:prstGeom prst="rect">
            <a:avLst/>
          </a:prstGeom>
          <a:ln w="12700">
            <a:miter lim="400000"/>
          </a:ln>
        </p:spPr>
      </p:pic>
      <p:sp>
        <p:nvSpPr>
          <p:cNvPr id="438" name="Retângulo"/>
          <p:cNvSpPr/>
          <p:nvPr/>
        </p:nvSpPr>
        <p:spPr>
          <a:xfrm>
            <a:off x="6603268" y="6665184"/>
            <a:ext cx="449466" cy="757228"/>
          </a:xfrm>
          <a:prstGeom prst="rect">
            <a:avLst/>
          </a:prstGeom>
          <a:ln w="76200">
            <a:solidFill>
              <a:srgbClr val="747676"/>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439" name="Retângulo"/>
          <p:cNvSpPr/>
          <p:nvPr/>
        </p:nvSpPr>
        <p:spPr>
          <a:xfrm>
            <a:off x="352012" y="7153233"/>
            <a:ext cx="6700722" cy="268498"/>
          </a:xfrm>
          <a:prstGeom prst="rect">
            <a:avLst/>
          </a:prstGeom>
          <a:ln w="76200">
            <a:solidFill>
              <a:srgbClr val="747676"/>
            </a:solidFill>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42" name="Arquitetura - diferentes Camadas"/>
          <p:cNvSpPr txBox="1"/>
          <p:nvPr>
            <p:ph type="title"/>
          </p:nvPr>
        </p:nvSpPr>
        <p:spPr>
          <a:prstGeom prst="rect">
            <a:avLst/>
          </a:prstGeom>
        </p:spPr>
        <p:txBody>
          <a:bodyPr/>
          <a:lstStyle>
            <a:lvl1pPr defTabSz="543305">
              <a:spcBef>
                <a:spcPts val="2100"/>
              </a:spcBef>
              <a:defRPr sz="4836"/>
            </a:lvl1pPr>
          </a:lstStyle>
          <a:p>
            <a:pPr/>
            <a:r>
              <a:t>Arquitetura - diferentes Camadas</a:t>
            </a:r>
          </a:p>
        </p:txBody>
      </p:sp>
      <p:pic>
        <p:nvPicPr>
          <p:cNvPr id="443" name="layers.png" descr="layers.png"/>
          <p:cNvPicPr>
            <a:picLocks noChangeAspect="1"/>
          </p:cNvPicPr>
          <p:nvPr/>
        </p:nvPicPr>
        <p:blipFill>
          <a:blip r:embed="rId2">
            <a:extLst/>
          </a:blip>
          <a:stretch>
            <a:fillRect/>
          </a:stretch>
        </p:blipFill>
        <p:spPr>
          <a:xfrm>
            <a:off x="1164034" y="2288590"/>
            <a:ext cx="10676564" cy="7021524"/>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45" name="Imagem" descr="Imagem"/>
          <p:cNvPicPr>
            <a:picLocks noChangeAspect="1"/>
          </p:cNvPicPr>
          <p:nvPr>
            <p:ph type="pic" idx="13"/>
          </p:nvPr>
        </p:nvPicPr>
        <p:blipFill>
          <a:blip r:embed="rId2">
            <a:extLst/>
          </a:blip>
          <a:srcRect l="34155" t="129" r="9870" b="129"/>
          <a:stretch>
            <a:fillRect/>
          </a:stretch>
        </p:blipFill>
        <p:spPr>
          <a:prstGeom prst="rect">
            <a:avLst/>
          </a:prstGeom>
        </p:spPr>
      </p:pic>
      <p:sp>
        <p:nvSpPr>
          <p:cNvPr id="446"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47" name="Resultados esperados"/>
          <p:cNvSpPr txBox="1"/>
          <p:nvPr>
            <p:ph type="title"/>
          </p:nvPr>
        </p:nvSpPr>
        <p:spPr>
          <a:prstGeom prst="rect">
            <a:avLst/>
          </a:prstGeom>
        </p:spPr>
        <p:txBody>
          <a:bodyPr/>
          <a:lstStyle/>
          <a:p>
            <a:pPr/>
            <a:r>
              <a:t>Resultados esperados</a:t>
            </a:r>
          </a:p>
        </p:txBody>
      </p:sp>
      <p:sp>
        <p:nvSpPr>
          <p:cNvPr id="448" name="Avaliação"/>
          <p:cNvSpPr txBox="1"/>
          <p:nvPr>
            <p:ph type="body" sz="quarter" idx="1"/>
          </p:nvPr>
        </p:nvSpPr>
        <p:spPr>
          <a:prstGeom prst="rect">
            <a:avLst/>
          </a:prstGeom>
        </p:spPr>
        <p:txBody>
          <a:bodyPr/>
          <a:lstStyle/>
          <a:p>
            <a:pPr/>
            <a:r>
              <a:t>Avaliação</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0"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51" name="Camadas de Contexto"/>
          <p:cNvSpPr txBox="1"/>
          <p:nvPr>
            <p:ph type="title"/>
          </p:nvPr>
        </p:nvSpPr>
        <p:spPr>
          <a:prstGeom prst="rect">
            <a:avLst/>
          </a:prstGeom>
        </p:spPr>
        <p:txBody>
          <a:bodyPr/>
          <a:lstStyle>
            <a:lvl1pPr defTabSz="543305">
              <a:spcBef>
                <a:spcPts val="2100"/>
              </a:spcBef>
              <a:defRPr sz="4836"/>
            </a:lvl1pPr>
          </a:lstStyle>
          <a:p>
            <a:pPr/>
            <a:r>
              <a:t>Camadas de Contexto</a:t>
            </a:r>
          </a:p>
        </p:txBody>
      </p:sp>
      <p:pic>
        <p:nvPicPr>
          <p:cNvPr id="452" name="iot2.png" descr="iot2.png"/>
          <p:cNvPicPr>
            <a:picLocks noChangeAspect="1"/>
          </p:cNvPicPr>
          <p:nvPr/>
        </p:nvPicPr>
        <p:blipFill>
          <a:blip r:embed="rId2">
            <a:extLst/>
          </a:blip>
          <a:srcRect l="0" t="7264" r="0" b="3051"/>
          <a:stretch>
            <a:fillRect/>
          </a:stretch>
        </p:blipFill>
        <p:spPr>
          <a:xfrm>
            <a:off x="2595284" y="2259473"/>
            <a:ext cx="7814046" cy="6681483"/>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55" name="exemplo de organização de camadas (1/2)"/>
          <p:cNvSpPr txBox="1"/>
          <p:nvPr>
            <p:ph type="title"/>
          </p:nvPr>
        </p:nvSpPr>
        <p:spPr>
          <a:prstGeom prst="rect">
            <a:avLst/>
          </a:prstGeom>
        </p:spPr>
        <p:txBody>
          <a:bodyPr/>
          <a:lstStyle>
            <a:lvl1pPr defTabSz="543305">
              <a:spcBef>
                <a:spcPts val="2100"/>
              </a:spcBef>
              <a:defRPr sz="4836"/>
            </a:lvl1pPr>
          </a:lstStyle>
          <a:p>
            <a:pPr/>
            <a:r>
              <a:t>exemplo de organização de camadas (1/2)</a:t>
            </a:r>
          </a:p>
        </p:txBody>
      </p:sp>
      <p:pic>
        <p:nvPicPr>
          <p:cNvPr id="456" name="exemploArq.png" descr="exemploArq.png"/>
          <p:cNvPicPr>
            <a:picLocks noChangeAspect="1"/>
          </p:cNvPicPr>
          <p:nvPr/>
        </p:nvPicPr>
        <p:blipFill>
          <a:blip r:embed="rId2">
            <a:extLst/>
          </a:blip>
          <a:stretch>
            <a:fillRect/>
          </a:stretch>
        </p:blipFill>
        <p:spPr>
          <a:xfrm>
            <a:off x="-1" y="2171700"/>
            <a:ext cx="13004801" cy="6502401"/>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8"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59" name="exemplo de organização de camadas (2/2)"/>
          <p:cNvSpPr txBox="1"/>
          <p:nvPr>
            <p:ph type="title"/>
          </p:nvPr>
        </p:nvSpPr>
        <p:spPr>
          <a:prstGeom prst="rect">
            <a:avLst/>
          </a:prstGeom>
        </p:spPr>
        <p:txBody>
          <a:bodyPr/>
          <a:lstStyle>
            <a:lvl1pPr defTabSz="543305">
              <a:spcBef>
                <a:spcPts val="2100"/>
              </a:spcBef>
              <a:defRPr sz="4836"/>
            </a:lvl1pPr>
          </a:lstStyle>
          <a:p>
            <a:pPr/>
            <a:r>
              <a:t>exemplo de organização de camadas (2/2)</a:t>
            </a:r>
          </a:p>
        </p:txBody>
      </p:sp>
      <p:pic>
        <p:nvPicPr>
          <p:cNvPr id="460" name="exemploArq2.png" descr="exemploArq2.png"/>
          <p:cNvPicPr>
            <a:picLocks noChangeAspect="1"/>
          </p:cNvPicPr>
          <p:nvPr/>
        </p:nvPicPr>
        <p:blipFill>
          <a:blip r:embed="rId2">
            <a:extLst/>
          </a:blip>
          <a:stretch>
            <a:fillRect/>
          </a:stretch>
        </p:blipFill>
        <p:spPr>
          <a:xfrm>
            <a:off x="1171376" y="1837020"/>
            <a:ext cx="10662129" cy="7576414"/>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2"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63" name="Ex: Representação de um Contexto de Carro"/>
          <p:cNvSpPr txBox="1"/>
          <p:nvPr>
            <p:ph type="title"/>
          </p:nvPr>
        </p:nvSpPr>
        <p:spPr>
          <a:prstGeom prst="rect">
            <a:avLst/>
          </a:prstGeom>
        </p:spPr>
        <p:txBody>
          <a:bodyPr/>
          <a:lstStyle>
            <a:lvl1pPr defTabSz="543305">
              <a:spcBef>
                <a:spcPts val="2100"/>
              </a:spcBef>
              <a:defRPr sz="4836"/>
            </a:lvl1pPr>
          </a:lstStyle>
          <a:p>
            <a:pPr/>
            <a:r>
              <a:t>Ex: Representação de um Contexto de Carro</a:t>
            </a:r>
          </a:p>
        </p:txBody>
      </p:sp>
      <p:pic>
        <p:nvPicPr>
          <p:cNvPr id="464" name="mustang-light.jpg" descr="mustang-light.jpg"/>
          <p:cNvPicPr>
            <a:picLocks noChangeAspect="1"/>
          </p:cNvPicPr>
          <p:nvPr/>
        </p:nvPicPr>
        <p:blipFill>
          <a:blip r:embed="rId2">
            <a:extLst/>
          </a:blip>
          <a:srcRect l="0" t="823" r="0" b="5113"/>
          <a:stretch>
            <a:fillRect/>
          </a:stretch>
        </p:blipFill>
        <p:spPr>
          <a:xfrm>
            <a:off x="1121370" y="1701799"/>
            <a:ext cx="10762057" cy="6937745"/>
          </a:xfrm>
          <a:prstGeom prst="rect">
            <a:avLst/>
          </a:prstGeom>
          <a:ln w="12700">
            <a:miter lim="400000"/>
          </a:ln>
        </p:spPr>
      </p:pic>
      <p:sp>
        <p:nvSpPr>
          <p:cNvPr id="465" name="Mapa real com o interior de um Mustang 1965…"/>
          <p:cNvSpPr txBox="1"/>
          <p:nvPr/>
        </p:nvSpPr>
        <p:spPr>
          <a:xfrm>
            <a:off x="2823870" y="8630446"/>
            <a:ext cx="7357059" cy="6275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457200">
              <a:lnSpc>
                <a:spcPts val="4200"/>
              </a:lnSpc>
              <a:spcBef>
                <a:spcPts val="0"/>
              </a:spcBef>
              <a:defRPr b="1" i="0" spc="0" sz="1800">
                <a:solidFill>
                  <a:srgbClr val="252525"/>
                </a:solidFill>
                <a:latin typeface="Arial"/>
                <a:ea typeface="Arial"/>
                <a:cs typeface="Arial"/>
                <a:sym typeface="Arial"/>
              </a:defRPr>
            </a:pPr>
            <a:r>
              <a:t>Mapa real com o interior de um Mustang 1965</a:t>
            </a:r>
          </a:p>
          <a:p>
            <a:pPr defTabSz="457200">
              <a:lnSpc>
                <a:spcPts val="4200"/>
              </a:lnSpc>
              <a:spcBef>
                <a:spcPts val="0"/>
              </a:spcBef>
              <a:defRPr spc="0" sz="1800">
                <a:solidFill>
                  <a:srgbClr val="252525"/>
                </a:solidFill>
                <a:latin typeface="Arial"/>
                <a:ea typeface="Arial"/>
                <a:cs typeface="Arial"/>
                <a:sym typeface="Arial"/>
              </a:defRPr>
            </a:pPr>
            <a:r>
              <a:t>Lista de acessórios: Iluminação, Limpadores de para-brisa e medidores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9" name="iot-image.jpg" descr="iot-image.jpg"/>
          <p:cNvPicPr>
            <a:picLocks noChangeAspect="1"/>
          </p:cNvPicPr>
          <p:nvPr>
            <p:ph type="pic" idx="13"/>
          </p:nvPr>
        </p:nvPicPr>
        <p:blipFill>
          <a:blip r:embed="rId2">
            <a:extLst/>
          </a:blip>
          <a:srcRect l="17319" t="0" r="28805" b="0"/>
          <a:stretch>
            <a:fillRect/>
          </a:stretch>
        </p:blipFill>
        <p:spPr>
          <a:xfrm>
            <a:off x="7531099" y="0"/>
            <a:ext cx="5473701" cy="9753600"/>
          </a:xfrm>
          <a:prstGeom prst="rect">
            <a:avLst/>
          </a:prstGeom>
        </p:spPr>
      </p:pic>
      <p:sp>
        <p:nvSpPr>
          <p:cNvPr id="140"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1" name="cenário proposto"/>
          <p:cNvSpPr txBox="1"/>
          <p:nvPr>
            <p:ph type="title"/>
          </p:nvPr>
        </p:nvSpPr>
        <p:spPr>
          <a:prstGeom prst="rect">
            <a:avLst/>
          </a:prstGeom>
        </p:spPr>
        <p:txBody>
          <a:bodyPr/>
          <a:lstStyle/>
          <a:p>
            <a:pPr/>
            <a:r>
              <a:t>cenário proposto</a:t>
            </a:r>
          </a:p>
        </p:txBody>
      </p:sp>
      <p:sp>
        <p:nvSpPr>
          <p:cNvPr id="142" name="Contextualização"/>
          <p:cNvSpPr txBox="1"/>
          <p:nvPr>
            <p:ph type="body" sz="quarter" idx="1"/>
          </p:nvPr>
        </p:nvSpPr>
        <p:spPr>
          <a:prstGeom prst="rect">
            <a:avLst/>
          </a:prstGeom>
        </p:spPr>
        <p:txBody>
          <a:bodyPr/>
          <a:lstStyle/>
          <a:p>
            <a:pPr/>
            <a:r>
              <a:t>Contextualização</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67" name="energia-autonomo.png" descr="energia-autonomo.png"/>
          <p:cNvPicPr>
            <a:picLocks noChangeAspect="1"/>
          </p:cNvPicPr>
          <p:nvPr/>
        </p:nvPicPr>
        <p:blipFill>
          <a:blip r:embed="rId2">
            <a:extLst/>
          </a:blip>
          <a:stretch>
            <a:fillRect/>
          </a:stretch>
        </p:blipFill>
        <p:spPr>
          <a:xfrm>
            <a:off x="4694732" y="5242248"/>
            <a:ext cx="8160656" cy="4579569"/>
          </a:xfrm>
          <a:prstGeom prst="rect">
            <a:avLst/>
          </a:prstGeom>
          <a:ln w="12700">
            <a:miter lim="400000"/>
          </a:ln>
        </p:spPr>
      </p:pic>
      <p:pic>
        <p:nvPicPr>
          <p:cNvPr id="468" name="irrigação.jpg" descr="irrigação.jpg"/>
          <p:cNvPicPr>
            <a:picLocks noChangeAspect="1"/>
          </p:cNvPicPr>
          <p:nvPr/>
        </p:nvPicPr>
        <p:blipFill>
          <a:blip r:embed="rId3">
            <a:extLst/>
          </a:blip>
          <a:srcRect l="6788" t="0" r="6788" b="0"/>
          <a:stretch>
            <a:fillRect/>
          </a:stretch>
        </p:blipFill>
        <p:spPr>
          <a:xfrm>
            <a:off x="114022" y="1559808"/>
            <a:ext cx="7103763" cy="4579430"/>
          </a:xfrm>
          <a:prstGeom prst="rect">
            <a:avLst/>
          </a:prstGeom>
          <a:ln w="12700">
            <a:miter lim="400000"/>
          </a:ln>
        </p:spPr>
      </p:pic>
      <p:sp>
        <p:nvSpPr>
          <p:cNvPr id="469"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70" name="Representação de um Contexto Agrícola"/>
          <p:cNvSpPr txBox="1"/>
          <p:nvPr>
            <p:ph type="title"/>
          </p:nvPr>
        </p:nvSpPr>
        <p:spPr>
          <a:prstGeom prst="rect">
            <a:avLst/>
          </a:prstGeom>
        </p:spPr>
        <p:txBody>
          <a:bodyPr/>
          <a:lstStyle>
            <a:lvl1pPr defTabSz="543305">
              <a:spcBef>
                <a:spcPts val="2100"/>
              </a:spcBef>
              <a:defRPr sz="4836"/>
            </a:lvl1pPr>
          </a:lstStyle>
          <a:p>
            <a:pPr/>
            <a:r>
              <a:t>Representação de um Contexto Agrícola</a:t>
            </a:r>
          </a:p>
        </p:txBody>
      </p:sp>
      <p:sp>
        <p:nvSpPr>
          <p:cNvPr id="471" name="Sistema PV autônomo aplicado à irrigação…"/>
          <p:cNvSpPr txBox="1"/>
          <p:nvPr/>
        </p:nvSpPr>
        <p:spPr>
          <a:xfrm>
            <a:off x="8212911" y="4753550"/>
            <a:ext cx="4785509" cy="546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4200"/>
              </a:lnSpc>
              <a:spcBef>
                <a:spcPts val="0"/>
              </a:spcBef>
              <a:defRPr b="1" i="0" spc="0" sz="1800">
                <a:solidFill>
                  <a:srgbClr val="252525"/>
                </a:solidFill>
                <a:latin typeface="Arial"/>
                <a:ea typeface="Arial"/>
                <a:cs typeface="Arial"/>
                <a:sym typeface="Arial"/>
              </a:defRPr>
            </a:pPr>
            <a:r>
              <a:t>Sistema PV autônomo aplicado à irrigação</a:t>
            </a:r>
          </a:p>
          <a:p>
            <a:pPr defTabSz="457200">
              <a:lnSpc>
                <a:spcPts val="2700"/>
              </a:lnSpc>
              <a:spcBef>
                <a:spcPts val="0"/>
              </a:spcBef>
              <a:defRPr i="0" spc="0" sz="1200">
                <a:solidFill>
                  <a:srgbClr val="000000"/>
                </a:solidFill>
                <a:latin typeface="Helvetica"/>
                <a:ea typeface="Helvetica"/>
                <a:cs typeface="Helvetica"/>
                <a:sym typeface="Helvetica"/>
              </a:defRPr>
            </a:pPr>
            <a:r>
              <a:t>FONTE: </a:t>
            </a:r>
            <a:r>
              <a:rPr u="sng">
                <a:hlinkClick r:id="rId4" invalidUrl="" action="" tgtFrame="" tooltip="" history="1" highlightClick="0" endSnd="0"/>
              </a:rPr>
              <a:t>Alvarenga,Ferreira,Fortes (2014)</a:t>
            </a:r>
          </a:p>
        </p:txBody>
      </p:sp>
      <p:sp>
        <p:nvSpPr>
          <p:cNvPr id="472" name="Sistema de Irrigação por Gotejamento…"/>
          <p:cNvSpPr txBox="1"/>
          <p:nvPr/>
        </p:nvSpPr>
        <p:spPr>
          <a:xfrm>
            <a:off x="113453" y="6134798"/>
            <a:ext cx="5395494" cy="541115"/>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457200">
              <a:lnSpc>
                <a:spcPts val="4200"/>
              </a:lnSpc>
              <a:spcBef>
                <a:spcPts val="0"/>
              </a:spcBef>
              <a:defRPr b="1" i="0" spc="0" sz="1800">
                <a:solidFill>
                  <a:srgbClr val="252525"/>
                </a:solidFill>
                <a:latin typeface="Arial"/>
                <a:ea typeface="Arial"/>
                <a:cs typeface="Arial"/>
                <a:sym typeface="Arial"/>
              </a:defRPr>
            </a:pPr>
            <a:r>
              <a:t>Sistema de Irrigação por Gotejamento</a:t>
            </a:r>
          </a:p>
          <a:p>
            <a:pPr defTabSz="457200">
              <a:lnSpc>
                <a:spcPts val="3500"/>
              </a:lnSpc>
              <a:spcBef>
                <a:spcPts val="0"/>
              </a:spcBef>
              <a:defRPr i="0" spc="0" sz="1200">
                <a:solidFill>
                  <a:srgbClr val="252525"/>
                </a:solidFill>
                <a:latin typeface="Arial"/>
                <a:ea typeface="Arial"/>
                <a:cs typeface="Arial"/>
                <a:sym typeface="Arial"/>
              </a:defRPr>
            </a:pPr>
            <a:r>
              <a:t>FONTE: </a:t>
            </a:r>
            <a:r>
              <a:rPr u="sng">
                <a:hlinkClick r:id="rId5" invalidUrl="" action="" tgtFrame="" tooltip="" history="1" highlightClick="0" endSnd="0"/>
              </a:rPr>
              <a:t>http://agronegociointerior.com.br/irrigacao-por-gotejamento/</a:t>
            </a:r>
            <a:r>
              <a:t>  (2016)</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474" name="Imagem" descr="Imagem"/>
          <p:cNvPicPr>
            <a:picLocks noChangeAspect="1"/>
          </p:cNvPicPr>
          <p:nvPr>
            <p:ph type="pic" idx="13"/>
          </p:nvPr>
        </p:nvPicPr>
        <p:blipFill>
          <a:blip r:embed="rId3">
            <a:extLst/>
          </a:blip>
          <a:srcRect l="2257" t="129" r="26205" b="129"/>
          <a:stretch>
            <a:fillRect/>
          </a:stretch>
        </p:blipFill>
        <p:spPr>
          <a:prstGeom prst="rect">
            <a:avLst/>
          </a:prstGeom>
        </p:spPr>
      </p:pic>
      <p:sp>
        <p:nvSpPr>
          <p:cNvPr id="475"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76" name="Avaliação do Ciclo de Vida"/>
          <p:cNvSpPr txBox="1"/>
          <p:nvPr>
            <p:ph type="title"/>
          </p:nvPr>
        </p:nvSpPr>
        <p:spPr>
          <a:prstGeom prst="rect">
            <a:avLst/>
          </a:prstGeom>
        </p:spPr>
        <p:txBody>
          <a:bodyPr/>
          <a:lstStyle>
            <a:lvl1pPr defTabSz="519937">
              <a:spcBef>
                <a:spcPts val="2000"/>
              </a:spcBef>
              <a:defRPr sz="4628"/>
            </a:lvl1pPr>
          </a:lstStyle>
          <a:p>
            <a:pPr/>
            <a:r>
              <a:t>Avaliação do Ciclo de Vida </a:t>
            </a:r>
          </a:p>
        </p:txBody>
      </p:sp>
      <p:sp>
        <p:nvSpPr>
          <p:cNvPr id="477" name="Metodologia desenvolvida para mensuração dos possíveis impactos ambientais causados na fabricação e utilização de produtos ou serviços.…"/>
          <p:cNvSpPr txBox="1"/>
          <p:nvPr>
            <p:ph type="body" sz="half" idx="1"/>
          </p:nvPr>
        </p:nvSpPr>
        <p:spPr>
          <a:prstGeom prst="rect">
            <a:avLst/>
          </a:prstGeom>
        </p:spPr>
        <p:txBody>
          <a:bodyPr/>
          <a:lstStyle/>
          <a:p>
            <a:pPr marL="329184" indent="-329184" defTabSz="473201">
              <a:spcBef>
                <a:spcPts val="1400"/>
              </a:spcBef>
              <a:defRPr sz="2268"/>
            </a:pPr>
            <a:r>
              <a:t>Metodologia desenvolvida para mensuração dos possíveis impactos ambientais causados na fabricação e utilização de produtos ou serviços.</a:t>
            </a:r>
          </a:p>
          <a:p>
            <a:pPr marL="329184" indent="-329184" defTabSz="473201">
              <a:spcBef>
                <a:spcPts val="1400"/>
              </a:spcBef>
              <a:defRPr sz="2268"/>
            </a:pPr>
            <a:r>
              <a:t>Busca melhor compreensão do desempenho ambiental de produtos e processos.</a:t>
            </a:r>
          </a:p>
          <a:p>
            <a:pPr marL="329184" indent="-329184" defTabSz="473201">
              <a:spcBef>
                <a:spcPts val="1400"/>
              </a:spcBef>
              <a:defRPr sz="2268"/>
            </a:pPr>
            <a:r>
              <a:t>Desenvolvida ao longo dos últimos 50 anos e fomentada pelo Ibict(*) no brasil.</a:t>
            </a:r>
          </a:p>
          <a:p>
            <a:pPr marL="329184" indent="-329184" defTabSz="473201">
              <a:spcBef>
                <a:spcPts val="1400"/>
              </a:spcBef>
              <a:defRPr sz="2268"/>
            </a:pPr>
            <a:r>
              <a:t>Pesquisadores utilizam para ampliar a base científica de conhecimento sobre sistemas produtivo.</a:t>
            </a:r>
          </a:p>
          <a:p>
            <a:pPr marL="329184" indent="-329184" defTabSz="473201">
              <a:spcBef>
                <a:spcPts val="1400"/>
              </a:spcBef>
              <a:defRPr sz="2268"/>
            </a:pPr>
            <a:r>
              <a:t>Indústria utiliza para melhoria na eficiência de processos, redução de custos e marketing.</a:t>
            </a:r>
          </a:p>
        </p:txBody>
      </p:sp>
      <p:sp>
        <p:nvSpPr>
          <p:cNvPr id="478" name="(*) Instituto Brasileiro de Informação em Ciência e Tecnologia…"/>
          <p:cNvSpPr txBox="1"/>
          <p:nvPr/>
        </p:nvSpPr>
        <p:spPr>
          <a:xfrm>
            <a:off x="8445231" y="9091376"/>
            <a:ext cx="4555676" cy="609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spcBef>
                <a:spcPts val="0"/>
              </a:spcBef>
              <a:defRPr spc="14" sz="1400"/>
            </a:pPr>
            <a:r>
              <a:t>(*) Instituto Brasileiro de Informação em Ciência e Tecnologia</a:t>
            </a:r>
          </a:p>
          <a:p>
            <a:pPr>
              <a:spcBef>
                <a:spcPts val="0"/>
              </a:spcBef>
              <a:defRPr spc="14" sz="1400"/>
            </a:pPr>
            <a:r>
              <a:t>FONTE: http://acv.ibict.br/acv/o-que-e-o-acv/</a:t>
            </a:r>
          </a:p>
        </p:txBody>
      </p:sp>
      <p:grpSp>
        <p:nvGrpSpPr>
          <p:cNvPr id="481" name="Definição dos Objetivos e Escopo"/>
          <p:cNvGrpSpPr/>
          <p:nvPr/>
        </p:nvGrpSpPr>
        <p:grpSpPr>
          <a:xfrm>
            <a:off x="723760" y="442744"/>
            <a:ext cx="4414666" cy="1028690"/>
            <a:chOff x="0" y="0"/>
            <a:chExt cx="4414665" cy="1028689"/>
          </a:xfrm>
        </p:grpSpPr>
        <p:sp>
          <p:nvSpPr>
            <p:cNvPr id="480" name="Definição dos Objetivos e Escopo"/>
            <p:cNvSpPr/>
            <p:nvPr/>
          </p:nvSpPr>
          <p:spPr>
            <a:xfrm>
              <a:off x="71842" y="71842"/>
              <a:ext cx="4270982" cy="885006"/>
            </a:xfrm>
            <a:prstGeom prst="rect">
              <a:avLst/>
            </a:prstGeom>
            <a:blipFill rotWithShape="1">
              <a:blip r:embed="rId4"/>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2400">
                  <a:solidFill>
                    <a:srgbClr val="FFFFFF"/>
                  </a:solidFill>
                  <a:latin typeface="DIN Alternate"/>
                  <a:ea typeface="DIN Alternate"/>
                  <a:cs typeface="DIN Alternate"/>
                  <a:sym typeface="DIN Alternate"/>
                </a:defRPr>
              </a:lvl1pPr>
            </a:lstStyle>
            <a:p>
              <a:pPr/>
              <a:r>
                <a:t>Definição dos Objetivos e Escopo</a:t>
              </a:r>
            </a:p>
          </p:txBody>
        </p:sp>
        <p:pic>
          <p:nvPicPr>
            <p:cNvPr id="479" name="Definição dos Objetivos e Escopo" descr="Definição dos Objetivos e Escopo"/>
            <p:cNvPicPr>
              <a:picLocks noChangeAspect="0"/>
            </p:cNvPicPr>
            <p:nvPr/>
          </p:nvPicPr>
          <p:blipFill>
            <a:blip r:embed="rId5">
              <a:extLst/>
            </a:blip>
            <a:stretch>
              <a:fillRect/>
            </a:stretch>
          </p:blipFill>
          <p:spPr>
            <a:xfrm>
              <a:off x="-1" y="0"/>
              <a:ext cx="4414667" cy="1028690"/>
            </a:xfrm>
            <a:prstGeom prst="rect">
              <a:avLst/>
            </a:prstGeom>
            <a:effectLst/>
          </p:spPr>
        </p:pic>
      </p:grpSp>
      <p:grpSp>
        <p:nvGrpSpPr>
          <p:cNvPr id="484" name="Análise de Inventários"/>
          <p:cNvGrpSpPr/>
          <p:nvPr/>
        </p:nvGrpSpPr>
        <p:grpSpPr>
          <a:xfrm>
            <a:off x="676344" y="2706119"/>
            <a:ext cx="4414667" cy="1028690"/>
            <a:chOff x="0" y="0"/>
            <a:chExt cx="4414665" cy="1028689"/>
          </a:xfrm>
        </p:grpSpPr>
        <p:sp>
          <p:nvSpPr>
            <p:cNvPr id="483" name="Análise de Inventários"/>
            <p:cNvSpPr/>
            <p:nvPr/>
          </p:nvSpPr>
          <p:spPr>
            <a:xfrm>
              <a:off x="71842" y="71842"/>
              <a:ext cx="4270982" cy="885006"/>
            </a:xfrm>
            <a:prstGeom prst="rect">
              <a:avLst/>
            </a:prstGeom>
            <a:blipFill rotWithShape="1">
              <a:blip r:embed="rId4"/>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2400">
                  <a:solidFill>
                    <a:srgbClr val="FFFFFF"/>
                  </a:solidFill>
                  <a:latin typeface="DIN Alternate"/>
                  <a:ea typeface="DIN Alternate"/>
                  <a:cs typeface="DIN Alternate"/>
                  <a:sym typeface="DIN Alternate"/>
                </a:defRPr>
              </a:lvl1pPr>
            </a:lstStyle>
            <a:p>
              <a:pPr/>
              <a:r>
                <a:t>Análise de Inventários</a:t>
              </a:r>
            </a:p>
          </p:txBody>
        </p:sp>
        <p:pic>
          <p:nvPicPr>
            <p:cNvPr id="482" name="Análise de Inventários" descr="Análise de Inventários"/>
            <p:cNvPicPr>
              <a:picLocks noChangeAspect="0"/>
            </p:cNvPicPr>
            <p:nvPr/>
          </p:nvPicPr>
          <p:blipFill>
            <a:blip r:embed="rId5">
              <a:extLst/>
            </a:blip>
            <a:stretch>
              <a:fillRect/>
            </a:stretch>
          </p:blipFill>
          <p:spPr>
            <a:xfrm>
              <a:off x="-1" y="0"/>
              <a:ext cx="4414667" cy="1028690"/>
            </a:xfrm>
            <a:prstGeom prst="rect">
              <a:avLst/>
            </a:prstGeom>
            <a:effectLst/>
          </p:spPr>
        </p:pic>
      </p:grpSp>
      <p:grpSp>
        <p:nvGrpSpPr>
          <p:cNvPr id="487" name="Avaliação dos Impactos"/>
          <p:cNvGrpSpPr/>
          <p:nvPr/>
        </p:nvGrpSpPr>
        <p:grpSpPr>
          <a:xfrm>
            <a:off x="652637" y="4969494"/>
            <a:ext cx="4414666" cy="1028690"/>
            <a:chOff x="0" y="0"/>
            <a:chExt cx="4414665" cy="1028689"/>
          </a:xfrm>
        </p:grpSpPr>
        <p:sp>
          <p:nvSpPr>
            <p:cNvPr id="486" name="Avaliação dos Impactos"/>
            <p:cNvSpPr/>
            <p:nvPr/>
          </p:nvSpPr>
          <p:spPr>
            <a:xfrm>
              <a:off x="71842" y="71842"/>
              <a:ext cx="4270982" cy="885006"/>
            </a:xfrm>
            <a:prstGeom prst="rect">
              <a:avLst/>
            </a:prstGeom>
            <a:blipFill rotWithShape="1">
              <a:blip r:embed="rId4"/>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2400">
                  <a:solidFill>
                    <a:srgbClr val="FFFFFF"/>
                  </a:solidFill>
                  <a:latin typeface="DIN Alternate"/>
                  <a:ea typeface="DIN Alternate"/>
                  <a:cs typeface="DIN Alternate"/>
                  <a:sym typeface="DIN Alternate"/>
                </a:defRPr>
              </a:lvl1pPr>
            </a:lstStyle>
            <a:p>
              <a:pPr/>
              <a:r>
                <a:t>Avaliação dos Impactos</a:t>
              </a:r>
            </a:p>
          </p:txBody>
        </p:sp>
        <p:pic>
          <p:nvPicPr>
            <p:cNvPr id="485" name="Avaliação dos Impactos" descr="Avaliação dos Impactos"/>
            <p:cNvPicPr>
              <a:picLocks noChangeAspect="0"/>
            </p:cNvPicPr>
            <p:nvPr/>
          </p:nvPicPr>
          <p:blipFill>
            <a:blip r:embed="rId5">
              <a:extLst/>
            </a:blip>
            <a:stretch>
              <a:fillRect/>
            </a:stretch>
          </p:blipFill>
          <p:spPr>
            <a:xfrm>
              <a:off x="-1" y="0"/>
              <a:ext cx="4414667" cy="1028690"/>
            </a:xfrm>
            <a:prstGeom prst="rect">
              <a:avLst/>
            </a:prstGeom>
            <a:effectLst/>
          </p:spPr>
        </p:pic>
      </p:grpSp>
      <p:grpSp>
        <p:nvGrpSpPr>
          <p:cNvPr id="490" name="Interpretação"/>
          <p:cNvGrpSpPr/>
          <p:nvPr/>
        </p:nvGrpSpPr>
        <p:grpSpPr>
          <a:xfrm>
            <a:off x="700052" y="7232868"/>
            <a:ext cx="4414666" cy="1028691"/>
            <a:chOff x="0" y="0"/>
            <a:chExt cx="4414665" cy="1028689"/>
          </a:xfrm>
        </p:grpSpPr>
        <p:sp>
          <p:nvSpPr>
            <p:cNvPr id="489" name="Interpretação"/>
            <p:cNvSpPr/>
            <p:nvPr/>
          </p:nvSpPr>
          <p:spPr>
            <a:xfrm>
              <a:off x="71842" y="71842"/>
              <a:ext cx="4270982" cy="885006"/>
            </a:xfrm>
            <a:prstGeom prst="rect">
              <a:avLst/>
            </a:prstGeom>
            <a:blipFill rotWithShape="1">
              <a:blip r:embed="rId4"/>
              <a:srcRect l="0" t="0" r="0" b="0"/>
              <a:tile tx="0" ty="0" sx="100000" sy="100000" flip="none" algn="tl"/>
            </a:blipFill>
            <a:ln>
              <a:noFill/>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2400">
                  <a:solidFill>
                    <a:srgbClr val="FFFFFF"/>
                  </a:solidFill>
                  <a:latin typeface="DIN Alternate"/>
                  <a:ea typeface="DIN Alternate"/>
                  <a:cs typeface="DIN Alternate"/>
                  <a:sym typeface="DIN Alternate"/>
                </a:defRPr>
              </a:lvl1pPr>
            </a:lstStyle>
            <a:p>
              <a:pPr/>
              <a:r>
                <a:t>Interpretação</a:t>
              </a:r>
            </a:p>
          </p:txBody>
        </p:sp>
        <p:pic>
          <p:nvPicPr>
            <p:cNvPr id="488" name="Interpretação" descr="Interpretação"/>
            <p:cNvPicPr>
              <a:picLocks noChangeAspect="0"/>
            </p:cNvPicPr>
            <p:nvPr/>
          </p:nvPicPr>
          <p:blipFill>
            <a:blip r:embed="rId5">
              <a:extLst/>
            </a:blip>
            <a:stretch>
              <a:fillRect/>
            </a:stretch>
          </p:blipFill>
          <p:spPr>
            <a:xfrm>
              <a:off x="-1" y="0"/>
              <a:ext cx="4414667" cy="1028690"/>
            </a:xfrm>
            <a:prstGeom prst="rect">
              <a:avLst/>
            </a:prstGeom>
            <a:effectLst/>
          </p:spPr>
        </p:pic>
      </p:grpSp>
      <p:sp>
        <p:nvSpPr>
          <p:cNvPr id="491" name="Seta"/>
          <p:cNvSpPr/>
          <p:nvPr/>
        </p:nvSpPr>
        <p:spPr>
          <a:xfrm rot="5400000">
            <a:off x="2177554" y="1453776"/>
            <a:ext cx="1270001" cy="1270001"/>
          </a:xfrm>
          <a:prstGeom prst="rightArrow">
            <a:avLst>
              <a:gd name="adj1" fmla="val 32000"/>
              <a:gd name="adj2" fmla="val 64000"/>
            </a:avLst>
          </a:prstGeom>
          <a:solidFill>
            <a:schemeClr val="accent1">
              <a:hueOff val="-522454"/>
              <a:satOff val="1153"/>
              <a:lumOff val="13444"/>
            </a:schemeClr>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492" name="Seta"/>
          <p:cNvSpPr/>
          <p:nvPr/>
        </p:nvSpPr>
        <p:spPr>
          <a:xfrm rot="5400000">
            <a:off x="2153846" y="3717151"/>
            <a:ext cx="1270001" cy="1270001"/>
          </a:xfrm>
          <a:prstGeom prst="rightArrow">
            <a:avLst>
              <a:gd name="adj1" fmla="val 32000"/>
              <a:gd name="adj2" fmla="val 64000"/>
            </a:avLst>
          </a:prstGeom>
          <a:solidFill>
            <a:schemeClr val="accent1">
              <a:hueOff val="-522454"/>
              <a:satOff val="1153"/>
              <a:lumOff val="13444"/>
            </a:schemeClr>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
        <p:nvSpPr>
          <p:cNvPr id="493" name="Seta"/>
          <p:cNvSpPr/>
          <p:nvPr/>
        </p:nvSpPr>
        <p:spPr>
          <a:xfrm rot="5400000">
            <a:off x="2201262" y="5980526"/>
            <a:ext cx="1270001" cy="1270001"/>
          </a:xfrm>
          <a:prstGeom prst="rightArrow">
            <a:avLst>
              <a:gd name="adj1" fmla="val 32000"/>
              <a:gd name="adj2" fmla="val 64000"/>
            </a:avLst>
          </a:prstGeom>
          <a:solidFill>
            <a:schemeClr val="accent1">
              <a:hueOff val="-522454"/>
              <a:satOff val="1153"/>
              <a:lumOff val="13444"/>
            </a:schemeClr>
          </a:solidFill>
          <a:ln w="12700">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5"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496" name="Avaliação do Ciclo de Vida (ACV)"/>
          <p:cNvSpPr txBox="1"/>
          <p:nvPr>
            <p:ph type="title"/>
          </p:nvPr>
        </p:nvSpPr>
        <p:spPr>
          <a:prstGeom prst="rect">
            <a:avLst/>
          </a:prstGeom>
        </p:spPr>
        <p:txBody>
          <a:bodyPr/>
          <a:lstStyle>
            <a:lvl1pPr defTabSz="543305">
              <a:spcBef>
                <a:spcPts val="2100"/>
              </a:spcBef>
              <a:defRPr sz="4836"/>
            </a:lvl1pPr>
          </a:lstStyle>
          <a:p>
            <a:pPr/>
            <a:r>
              <a:t>Avaliação do Ciclo de Vida (ACV)</a:t>
            </a:r>
          </a:p>
        </p:txBody>
      </p:sp>
      <p:sp>
        <p:nvSpPr>
          <p:cNvPr id="497" name="Definição dos Objetivos e Escopo: Determinam as fronteiras do estudo (temporal e geográfica), a quem se destinam os resultados.…"/>
          <p:cNvSpPr txBox="1"/>
          <p:nvPr>
            <p:ph type="body" idx="4294967295"/>
          </p:nvPr>
        </p:nvSpPr>
        <p:spPr>
          <a:prstGeom prst="rect">
            <a:avLst/>
          </a:prstGeom>
        </p:spPr>
        <p:txBody>
          <a:bodyPr/>
          <a:lstStyle/>
          <a:p>
            <a:pPr/>
            <a:r>
              <a:rPr b="1"/>
              <a:t>Definição dos Objetivos e Escopo: </a:t>
            </a:r>
            <a:r>
              <a:t>Determinam as fronteiras do estudo (temporal e geográfica), a quem se destinam os resultados. </a:t>
            </a:r>
          </a:p>
          <a:p>
            <a:pPr/>
            <a:r>
              <a:rPr b="1"/>
              <a:t>Análise de Inventários: </a:t>
            </a:r>
            <a:r>
              <a:t>Coleta dos dados que representam fluxos de entrada e saída de massa e energia nas diversas etapas do ciclo de vida do produto.</a:t>
            </a:r>
          </a:p>
          <a:p>
            <a:pPr/>
            <a:r>
              <a:rPr b="1"/>
              <a:t>Avaliação dos Impactos:</a:t>
            </a:r>
            <a:r>
              <a:t> Calculo dos impactos ambientais a partir dos fluxos definidos no inventário.</a:t>
            </a:r>
          </a:p>
          <a:p>
            <a:pPr/>
            <a:r>
              <a:rPr b="1"/>
              <a:t>Interpretação: </a:t>
            </a:r>
            <a:r>
              <a:t>identificar questões significativas, checar a integridade, a sensibilidade e a consistência dos resultados.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00" name="Regras (Lógica de Processamento)"/>
          <p:cNvSpPr txBox="1"/>
          <p:nvPr>
            <p:ph type="title"/>
          </p:nvPr>
        </p:nvSpPr>
        <p:spPr>
          <a:prstGeom prst="rect">
            <a:avLst/>
          </a:prstGeom>
        </p:spPr>
        <p:txBody>
          <a:bodyPr/>
          <a:lstStyle>
            <a:lvl1pPr defTabSz="543305">
              <a:spcBef>
                <a:spcPts val="2100"/>
              </a:spcBef>
              <a:defRPr sz="4836"/>
            </a:lvl1pPr>
          </a:lstStyle>
          <a:p>
            <a:pPr/>
            <a:r>
              <a:t>Regras (Lógica de Processamento)</a:t>
            </a:r>
          </a:p>
        </p:txBody>
      </p:sp>
      <p:pic>
        <p:nvPicPr>
          <p:cNvPr id="501" name="consumo_de_agua.png" descr="consumo_de_agua.png"/>
          <p:cNvPicPr>
            <a:picLocks noChangeAspect="1"/>
          </p:cNvPicPr>
          <p:nvPr/>
        </p:nvPicPr>
        <p:blipFill>
          <a:blip r:embed="rId2">
            <a:extLst/>
          </a:blip>
          <a:srcRect l="0" t="295" r="0" b="10571"/>
          <a:stretch>
            <a:fillRect/>
          </a:stretch>
        </p:blipFill>
        <p:spPr>
          <a:xfrm>
            <a:off x="1825625" y="2455245"/>
            <a:ext cx="9353380" cy="5019968"/>
          </a:xfrm>
          <a:prstGeom prst="rect">
            <a:avLst/>
          </a:prstGeom>
          <a:ln w="12700">
            <a:miter lim="400000"/>
          </a:ln>
        </p:spPr>
      </p:pic>
      <p:sp>
        <p:nvSpPr>
          <p:cNvPr id="502" name="Consumo de água pelas hortaliças ao longo do Ciclo de vida dos produtos…"/>
          <p:cNvSpPr txBox="1"/>
          <p:nvPr/>
        </p:nvSpPr>
        <p:spPr>
          <a:xfrm>
            <a:off x="2084911" y="7573607"/>
            <a:ext cx="7658741" cy="6731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spcBef>
                <a:spcPts val="0"/>
              </a:spcBef>
              <a:defRPr b="1" spc="18" sz="1800"/>
            </a:pPr>
            <a:r>
              <a:t>Consumo de água pelas hortaliças ao longo do Ciclo de vida dos produtos</a:t>
            </a:r>
          </a:p>
          <a:p>
            <a:pPr>
              <a:spcBef>
                <a:spcPts val="0"/>
              </a:spcBef>
              <a:defRPr b="1" spc="14" sz="1400"/>
            </a:pPr>
            <a:r>
              <a:t>FONTE: </a:t>
            </a:r>
            <a:r>
              <a:rPr u="sng">
                <a:hlinkClick r:id="rId3" invalidUrl="" action="" tgtFrame="" tooltip="" history="1" highlightClick="0" endSnd="0"/>
              </a:rPr>
              <a:t>Bases de Dados da Pesquisa Agropecuária</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05" name="Representação do ciclo de Conhecimento"/>
          <p:cNvSpPr txBox="1"/>
          <p:nvPr>
            <p:ph type="title"/>
          </p:nvPr>
        </p:nvSpPr>
        <p:spPr>
          <a:prstGeom prst="rect">
            <a:avLst/>
          </a:prstGeom>
        </p:spPr>
        <p:txBody>
          <a:bodyPr/>
          <a:lstStyle>
            <a:lvl1pPr defTabSz="543305">
              <a:spcBef>
                <a:spcPts val="2100"/>
              </a:spcBef>
              <a:defRPr sz="4836"/>
            </a:lvl1pPr>
          </a:lstStyle>
          <a:p>
            <a:pPr/>
            <a:r>
              <a:t>Representação do ciclo de Conhecimento</a:t>
            </a:r>
          </a:p>
        </p:txBody>
      </p:sp>
      <p:grpSp>
        <p:nvGrpSpPr>
          <p:cNvPr id="508" name="Grupo"/>
          <p:cNvGrpSpPr/>
          <p:nvPr/>
        </p:nvGrpSpPr>
        <p:grpSpPr>
          <a:xfrm>
            <a:off x="564124" y="1870162"/>
            <a:ext cx="9690871" cy="2070331"/>
            <a:chOff x="0" y="622691"/>
            <a:chExt cx="9690869" cy="2070329"/>
          </a:xfrm>
        </p:grpSpPr>
        <p:pic>
          <p:nvPicPr>
            <p:cNvPr id="506" name="conversao.png" descr="conversao.png"/>
            <p:cNvPicPr>
              <a:picLocks noChangeAspect="1"/>
            </p:cNvPicPr>
            <p:nvPr/>
          </p:nvPicPr>
          <p:blipFill>
            <a:blip r:embed="rId2">
              <a:extLst/>
            </a:blip>
            <a:srcRect l="0" t="0" r="0" b="0"/>
            <a:stretch>
              <a:fillRect/>
            </a:stretch>
          </p:blipFill>
          <p:spPr>
            <a:xfrm>
              <a:off x="0" y="1278628"/>
              <a:ext cx="9690870" cy="1414394"/>
            </a:xfrm>
            <a:prstGeom prst="rect">
              <a:avLst/>
            </a:prstGeom>
            <a:ln w="12700" cap="flat">
              <a:noFill/>
              <a:miter lim="400000"/>
            </a:ln>
            <a:effectLst/>
          </p:spPr>
        </p:pic>
        <p:sp>
          <p:nvSpPr>
            <p:cNvPr id="507" name="Dispositivos Físicos (Sensores, Atuadores, Outros…)"/>
            <p:cNvSpPr txBox="1"/>
            <p:nvPr/>
          </p:nvSpPr>
          <p:spPr>
            <a:xfrm>
              <a:off x="91741" y="622691"/>
              <a:ext cx="8439904" cy="5842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a:lvl1pPr>
            </a:lstStyle>
            <a:p>
              <a:pPr/>
              <a:r>
                <a:t>Dispositivos Físicos (Sensores, Atuadores, Outros…)</a:t>
              </a:r>
            </a:p>
          </p:txBody>
        </p:sp>
      </p:grpSp>
      <p:pic>
        <p:nvPicPr>
          <p:cNvPr id="509" name="Círculo" descr="Círculo"/>
          <p:cNvPicPr>
            <a:picLocks noChangeAspect="0"/>
          </p:cNvPicPr>
          <p:nvPr/>
        </p:nvPicPr>
        <p:blipFill>
          <a:blip r:embed="rId3">
            <a:extLst/>
          </a:blip>
          <a:stretch>
            <a:fillRect/>
          </a:stretch>
        </p:blipFill>
        <p:spPr>
          <a:xfrm>
            <a:off x="8488936" y="2347110"/>
            <a:ext cx="2016572" cy="2013262"/>
          </a:xfrm>
          <a:prstGeom prst="rect">
            <a:avLst/>
          </a:prstGeom>
        </p:spPr>
      </p:pic>
      <p:pic>
        <p:nvPicPr>
          <p:cNvPr id="511" name="reading.png" descr="reading.png"/>
          <p:cNvPicPr>
            <a:picLocks noChangeAspect="1"/>
          </p:cNvPicPr>
          <p:nvPr/>
        </p:nvPicPr>
        <p:blipFill>
          <a:blip r:embed="rId4">
            <a:extLst/>
          </a:blip>
          <a:srcRect l="0" t="25591" r="0" b="0"/>
          <a:stretch>
            <a:fillRect/>
          </a:stretch>
        </p:blipFill>
        <p:spPr>
          <a:xfrm>
            <a:off x="11485889" y="2431132"/>
            <a:ext cx="940480" cy="946788"/>
          </a:xfrm>
          <a:prstGeom prst="rect">
            <a:avLst/>
          </a:prstGeom>
          <a:ln w="12700">
            <a:miter lim="400000"/>
          </a:ln>
        </p:spPr>
      </p:pic>
      <p:pic>
        <p:nvPicPr>
          <p:cNvPr id="547" name="Linha de Conexão" descr="Linha de Conexão"/>
          <p:cNvPicPr>
            <a:picLocks noChangeAspect="0"/>
          </p:cNvPicPr>
          <p:nvPr/>
        </p:nvPicPr>
        <p:blipFill>
          <a:blip r:embed="rId5">
            <a:extLst/>
          </a:blip>
          <a:stretch>
            <a:fillRect/>
          </a:stretch>
        </p:blipFill>
        <p:spPr>
          <a:xfrm>
            <a:off x="10216555" y="2528398"/>
            <a:ext cx="1572938" cy="298548"/>
          </a:xfrm>
          <a:prstGeom prst="rect">
            <a:avLst/>
          </a:prstGeom>
        </p:spPr>
      </p:pic>
      <p:sp>
        <p:nvSpPr>
          <p:cNvPr id="513" name="Conhecimento"/>
          <p:cNvSpPr txBox="1"/>
          <p:nvPr/>
        </p:nvSpPr>
        <p:spPr>
          <a:xfrm>
            <a:off x="10958013" y="3283306"/>
            <a:ext cx="1996346" cy="520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pc="24" sz="2400"/>
            </a:lvl1pPr>
          </a:lstStyle>
          <a:p>
            <a:pPr/>
            <a:r>
              <a:t>Conhecimento</a:t>
            </a:r>
          </a:p>
        </p:txBody>
      </p:sp>
      <p:grpSp>
        <p:nvGrpSpPr>
          <p:cNvPr id="516" name="Grupo"/>
          <p:cNvGrpSpPr/>
          <p:nvPr/>
        </p:nvGrpSpPr>
        <p:grpSpPr>
          <a:xfrm>
            <a:off x="10080014" y="7178918"/>
            <a:ext cx="2676201" cy="1787267"/>
            <a:chOff x="203790" y="575180"/>
            <a:chExt cx="2676200" cy="1787266"/>
          </a:xfrm>
        </p:grpSpPr>
        <p:pic>
          <p:nvPicPr>
            <p:cNvPr id="514" name="cog.png" descr="cog.png"/>
            <p:cNvPicPr>
              <a:picLocks noChangeAspect="1"/>
            </p:cNvPicPr>
            <p:nvPr/>
          </p:nvPicPr>
          <p:blipFill>
            <a:blip r:embed="rId6">
              <a:extLst/>
            </a:blip>
            <a:srcRect l="0" t="0" r="0" b="0"/>
            <a:stretch>
              <a:fillRect/>
            </a:stretch>
          </p:blipFill>
          <p:spPr>
            <a:xfrm>
              <a:off x="1101955" y="575180"/>
              <a:ext cx="879709" cy="879709"/>
            </a:xfrm>
            <a:prstGeom prst="rect">
              <a:avLst/>
            </a:prstGeom>
            <a:ln w="12700" cap="flat">
              <a:noFill/>
              <a:miter lim="400000"/>
            </a:ln>
            <a:effectLst/>
          </p:spPr>
        </p:pic>
        <p:sp>
          <p:nvSpPr>
            <p:cNvPr id="515" name="Lógica…"/>
            <p:cNvSpPr txBox="1"/>
            <p:nvPr/>
          </p:nvSpPr>
          <p:spPr>
            <a:xfrm>
              <a:off x="203790" y="1346446"/>
              <a:ext cx="2676202" cy="10160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spc="26" sz="2600"/>
              </a:pPr>
              <a:r>
                <a:t>Lógica </a:t>
              </a:r>
            </a:p>
            <a:p>
              <a:pPr algn="ctr">
                <a:spcBef>
                  <a:spcPts val="0"/>
                </a:spcBef>
                <a:defRPr b="1" spc="26" sz="2600"/>
              </a:pPr>
              <a:r>
                <a:t>de Processamento</a:t>
              </a:r>
            </a:p>
          </p:txBody>
        </p:sp>
      </p:grpSp>
      <p:pic>
        <p:nvPicPr>
          <p:cNvPr id="549" name="Linha de Conexão" descr="Linha de Conexão"/>
          <p:cNvPicPr>
            <a:picLocks noChangeAspect="0"/>
          </p:cNvPicPr>
          <p:nvPr/>
        </p:nvPicPr>
        <p:blipFill>
          <a:blip r:embed="rId7">
            <a:extLst/>
          </a:blip>
          <a:stretch>
            <a:fillRect/>
          </a:stretch>
        </p:blipFill>
        <p:spPr>
          <a:xfrm>
            <a:off x="10902444" y="3750124"/>
            <a:ext cx="1173548" cy="1733382"/>
          </a:xfrm>
          <a:prstGeom prst="rect">
            <a:avLst/>
          </a:prstGeom>
        </p:spPr>
      </p:pic>
      <p:grpSp>
        <p:nvGrpSpPr>
          <p:cNvPr id="520" name="Grupo"/>
          <p:cNvGrpSpPr/>
          <p:nvPr/>
        </p:nvGrpSpPr>
        <p:grpSpPr>
          <a:xfrm>
            <a:off x="9567749" y="4476299"/>
            <a:ext cx="1672496" cy="2586692"/>
            <a:chOff x="589052" y="0"/>
            <a:chExt cx="1672494" cy="2586690"/>
          </a:xfrm>
        </p:grpSpPr>
        <p:pic>
          <p:nvPicPr>
            <p:cNvPr id="518" name="context.png" descr="context.png"/>
            <p:cNvPicPr>
              <a:picLocks noChangeAspect="1"/>
            </p:cNvPicPr>
            <p:nvPr/>
          </p:nvPicPr>
          <p:blipFill>
            <a:blip r:embed="rId8">
              <a:extLst/>
            </a:blip>
            <a:srcRect l="0" t="0" r="0" b="0"/>
            <a:stretch>
              <a:fillRect/>
            </a:stretch>
          </p:blipFill>
          <p:spPr>
            <a:xfrm>
              <a:off x="606149" y="0"/>
              <a:ext cx="1638301" cy="1638300"/>
            </a:xfrm>
            <a:prstGeom prst="rect">
              <a:avLst/>
            </a:prstGeom>
            <a:ln w="12700" cap="flat">
              <a:noFill/>
              <a:miter lim="400000"/>
            </a:ln>
            <a:effectLst/>
          </p:spPr>
        </p:pic>
        <p:sp>
          <p:nvSpPr>
            <p:cNvPr id="519" name="Seleção de…"/>
            <p:cNvSpPr txBox="1"/>
            <p:nvPr/>
          </p:nvSpPr>
          <p:spPr>
            <a:xfrm>
              <a:off x="589052" y="1646890"/>
              <a:ext cx="1672496"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spc="24" sz="2400"/>
              </a:pPr>
              <a:r>
                <a:t>Seleção de </a:t>
              </a:r>
            </a:p>
            <a:p>
              <a:pPr algn="ctr">
                <a:spcBef>
                  <a:spcPts val="0"/>
                </a:spcBef>
                <a:defRPr b="1" spc="24" sz="2400"/>
              </a:pPr>
              <a:r>
                <a:t>contexto</a:t>
              </a:r>
            </a:p>
          </p:txBody>
        </p:sp>
      </p:grpSp>
      <p:pic>
        <p:nvPicPr>
          <p:cNvPr id="551" name="Linha de Conexão" descr="Linha de Conexão"/>
          <p:cNvPicPr>
            <a:picLocks noChangeAspect="0"/>
          </p:cNvPicPr>
          <p:nvPr/>
        </p:nvPicPr>
        <p:blipFill>
          <a:blip r:embed="rId9">
            <a:extLst/>
          </a:blip>
          <a:stretch>
            <a:fillRect/>
          </a:stretch>
        </p:blipFill>
        <p:spPr>
          <a:xfrm>
            <a:off x="10902446" y="5778925"/>
            <a:ext cx="1069228" cy="1787958"/>
          </a:xfrm>
          <a:prstGeom prst="rect">
            <a:avLst/>
          </a:prstGeom>
        </p:spPr>
      </p:pic>
      <p:grpSp>
        <p:nvGrpSpPr>
          <p:cNvPr id="524" name="Grupo"/>
          <p:cNvGrpSpPr/>
          <p:nvPr/>
        </p:nvGrpSpPr>
        <p:grpSpPr>
          <a:xfrm>
            <a:off x="4699721" y="7109141"/>
            <a:ext cx="2798737" cy="1926821"/>
            <a:chOff x="119598" y="0"/>
            <a:chExt cx="2798736" cy="1926819"/>
          </a:xfrm>
        </p:grpSpPr>
        <p:pic>
          <p:nvPicPr>
            <p:cNvPr id="522" name="Grupo" descr="Grupo"/>
            <p:cNvPicPr>
              <a:picLocks noChangeAspect="1"/>
            </p:cNvPicPr>
            <p:nvPr/>
          </p:nvPicPr>
          <p:blipFill>
            <a:blip r:embed="rId10">
              <a:extLst/>
            </a:blip>
            <a:srcRect l="0" t="13802" r="0" b="13802"/>
            <a:stretch>
              <a:fillRect/>
            </a:stretch>
          </p:blipFill>
          <p:spPr>
            <a:xfrm>
              <a:off x="397675" y="0"/>
              <a:ext cx="2024015" cy="925968"/>
            </a:xfrm>
            <a:prstGeom prst="rect">
              <a:avLst/>
            </a:prstGeom>
            <a:ln w="12700" cap="flat">
              <a:noFill/>
              <a:miter lim="400000"/>
            </a:ln>
            <a:effectLst/>
          </p:spPr>
        </p:pic>
        <p:sp>
          <p:nvSpPr>
            <p:cNvPr id="523" name="Mudança de Estado…"/>
            <p:cNvSpPr txBox="1"/>
            <p:nvPr/>
          </p:nvSpPr>
          <p:spPr>
            <a:xfrm>
              <a:off x="119598" y="987019"/>
              <a:ext cx="2798737"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spc="24" sz="2400"/>
              </a:pPr>
              <a:r>
                <a:t>Mudança de Estado </a:t>
              </a:r>
            </a:p>
            <a:p>
              <a:pPr algn="ctr">
                <a:spcBef>
                  <a:spcPts val="0"/>
                </a:spcBef>
                <a:defRPr b="1" spc="24" sz="2400"/>
              </a:pPr>
              <a:r>
                <a:t>(Mensagem/Evento)</a:t>
              </a:r>
            </a:p>
          </p:txBody>
        </p:sp>
      </p:grpSp>
      <p:grpSp>
        <p:nvGrpSpPr>
          <p:cNvPr id="527" name="Grupo"/>
          <p:cNvGrpSpPr/>
          <p:nvPr/>
        </p:nvGrpSpPr>
        <p:grpSpPr>
          <a:xfrm>
            <a:off x="328520" y="4170967"/>
            <a:ext cx="2253211" cy="2037015"/>
            <a:chOff x="940847" y="669341"/>
            <a:chExt cx="2253210" cy="2037013"/>
          </a:xfrm>
        </p:grpSpPr>
        <p:pic>
          <p:nvPicPr>
            <p:cNvPr id="525" name="civic-sem-nomes.png" descr="civic-sem-nomes.png"/>
            <p:cNvPicPr>
              <a:picLocks noChangeAspect="1"/>
            </p:cNvPicPr>
            <p:nvPr/>
          </p:nvPicPr>
          <p:blipFill>
            <a:blip r:embed="rId11">
              <a:extLst/>
            </a:blip>
            <a:stretch>
              <a:fillRect/>
            </a:stretch>
          </p:blipFill>
          <p:spPr>
            <a:xfrm>
              <a:off x="1048300" y="669341"/>
              <a:ext cx="2038304" cy="1278259"/>
            </a:xfrm>
            <a:prstGeom prst="rect">
              <a:avLst/>
            </a:prstGeom>
            <a:ln w="12700" cap="flat">
              <a:noFill/>
              <a:miter lim="400000"/>
            </a:ln>
            <a:effectLst/>
          </p:spPr>
        </p:pic>
        <p:sp>
          <p:nvSpPr>
            <p:cNvPr id="526" name="Objeto Virtual…"/>
            <p:cNvSpPr txBox="1"/>
            <p:nvPr/>
          </p:nvSpPr>
          <p:spPr>
            <a:xfrm>
              <a:off x="940847" y="1766555"/>
              <a:ext cx="225321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spc="24" sz="2400"/>
              </a:pPr>
              <a:r>
                <a:t>Objeto Virtual </a:t>
              </a:r>
            </a:p>
            <a:p>
              <a:pPr algn="ctr">
                <a:spcBef>
                  <a:spcPts val="0"/>
                </a:spcBef>
                <a:defRPr b="1" spc="24" sz="2400"/>
              </a:pPr>
              <a:r>
                <a:t>(Carro)</a:t>
              </a:r>
            </a:p>
          </p:txBody>
        </p:sp>
      </p:grpSp>
      <p:pic>
        <p:nvPicPr>
          <p:cNvPr id="553" name="Linha de Conexão" descr="Linha de Conexão"/>
          <p:cNvPicPr>
            <a:picLocks noChangeAspect="0"/>
          </p:cNvPicPr>
          <p:nvPr/>
        </p:nvPicPr>
        <p:blipFill>
          <a:blip r:embed="rId12">
            <a:extLst/>
          </a:blip>
          <a:stretch>
            <a:fillRect/>
          </a:stretch>
        </p:blipFill>
        <p:spPr>
          <a:xfrm>
            <a:off x="3536846" y="3951396"/>
            <a:ext cx="2266812" cy="3435333"/>
          </a:xfrm>
          <a:prstGeom prst="rect">
            <a:avLst/>
          </a:prstGeom>
        </p:spPr>
      </p:pic>
      <p:pic>
        <p:nvPicPr>
          <p:cNvPr id="555" name="Linha de Conexão" descr="Linha de Conexão"/>
          <p:cNvPicPr>
            <a:picLocks noChangeAspect="0"/>
          </p:cNvPicPr>
          <p:nvPr/>
        </p:nvPicPr>
        <p:blipFill>
          <a:blip r:embed="rId13">
            <a:extLst/>
          </a:blip>
          <a:stretch>
            <a:fillRect/>
          </a:stretch>
        </p:blipFill>
        <p:spPr>
          <a:xfrm>
            <a:off x="7444463" y="8912453"/>
            <a:ext cx="3112754" cy="511224"/>
          </a:xfrm>
          <a:prstGeom prst="rect">
            <a:avLst/>
          </a:prstGeom>
        </p:spPr>
      </p:pic>
      <p:sp>
        <p:nvSpPr>
          <p:cNvPr id="557" name="Linha de Conexão"/>
          <p:cNvSpPr/>
          <p:nvPr/>
        </p:nvSpPr>
        <p:spPr>
          <a:xfrm>
            <a:off x="2474184" y="5230272"/>
            <a:ext cx="3066340" cy="207104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7737" y="2033"/>
                  <a:pt x="14937" y="9233"/>
                  <a:pt x="21600" y="21600"/>
                </a:cubicBezTo>
              </a:path>
            </a:pathLst>
          </a:custGeom>
          <a:ln w="76200" cap="rnd">
            <a:solidFill>
              <a:schemeClr val="accent1">
                <a:hueOff val="147319"/>
                <a:satOff val="13526"/>
                <a:lumOff val="-23026"/>
              </a:schemeClr>
            </a:solidFill>
            <a:custDash>
              <a:ds d="100000" sp="200000"/>
            </a:custDash>
            <a:headEnd type="stealth"/>
          </a:ln>
        </p:spPr>
        <p:txBody>
          <a:bodyPr/>
          <a:lstStyle/>
          <a:p>
            <a:pPr/>
          </a:p>
        </p:txBody>
      </p:sp>
      <p:pic>
        <p:nvPicPr>
          <p:cNvPr id="531" name="Oval" descr="Oval"/>
          <p:cNvPicPr>
            <a:picLocks noChangeAspect="0"/>
          </p:cNvPicPr>
          <p:nvPr/>
        </p:nvPicPr>
        <p:blipFill>
          <a:blip r:embed="rId14">
            <a:extLst/>
          </a:blip>
          <a:stretch>
            <a:fillRect/>
          </a:stretch>
        </p:blipFill>
        <p:spPr>
          <a:xfrm>
            <a:off x="1965222" y="2431132"/>
            <a:ext cx="1903233" cy="1845217"/>
          </a:xfrm>
          <a:prstGeom prst="rect">
            <a:avLst/>
          </a:prstGeom>
        </p:spPr>
      </p:pic>
      <p:sp>
        <p:nvSpPr>
          <p:cNvPr id="533" name="alerta"/>
          <p:cNvSpPr/>
          <p:nvPr/>
        </p:nvSpPr>
        <p:spPr>
          <a:xfrm>
            <a:off x="1051618" y="8374455"/>
            <a:ext cx="1066547" cy="10668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327" y="0"/>
                </a:moveTo>
                <a:lnTo>
                  <a:pt x="0" y="6325"/>
                </a:lnTo>
                <a:lnTo>
                  <a:pt x="0" y="15270"/>
                </a:lnTo>
                <a:lnTo>
                  <a:pt x="6327" y="21600"/>
                </a:lnTo>
                <a:lnTo>
                  <a:pt x="15273" y="21600"/>
                </a:lnTo>
                <a:lnTo>
                  <a:pt x="21600" y="15275"/>
                </a:lnTo>
                <a:lnTo>
                  <a:pt x="21600" y="6325"/>
                </a:lnTo>
                <a:lnTo>
                  <a:pt x="15280" y="0"/>
                </a:lnTo>
                <a:lnTo>
                  <a:pt x="6327" y="0"/>
                </a:lnTo>
                <a:close/>
                <a:moveTo>
                  <a:pt x="6645" y="767"/>
                </a:moveTo>
                <a:lnTo>
                  <a:pt x="14956" y="767"/>
                </a:lnTo>
                <a:lnTo>
                  <a:pt x="20832" y="6642"/>
                </a:lnTo>
                <a:lnTo>
                  <a:pt x="20832" y="14958"/>
                </a:lnTo>
                <a:lnTo>
                  <a:pt x="20838" y="14958"/>
                </a:lnTo>
                <a:lnTo>
                  <a:pt x="14961" y="20833"/>
                </a:lnTo>
                <a:lnTo>
                  <a:pt x="6645" y="20833"/>
                </a:lnTo>
                <a:lnTo>
                  <a:pt x="768" y="14958"/>
                </a:lnTo>
                <a:lnTo>
                  <a:pt x="768" y="6642"/>
                </a:lnTo>
                <a:lnTo>
                  <a:pt x="6645" y="767"/>
                </a:lnTo>
                <a:close/>
                <a:moveTo>
                  <a:pt x="6920" y="1425"/>
                </a:moveTo>
                <a:lnTo>
                  <a:pt x="1425" y="6916"/>
                </a:lnTo>
                <a:lnTo>
                  <a:pt x="1425" y="14684"/>
                </a:lnTo>
                <a:lnTo>
                  <a:pt x="6920" y="20175"/>
                </a:lnTo>
                <a:lnTo>
                  <a:pt x="14687" y="20175"/>
                </a:lnTo>
                <a:lnTo>
                  <a:pt x="20180" y="14684"/>
                </a:lnTo>
                <a:lnTo>
                  <a:pt x="20180" y="6916"/>
                </a:lnTo>
                <a:lnTo>
                  <a:pt x="14687" y="1425"/>
                </a:lnTo>
                <a:lnTo>
                  <a:pt x="6920" y="1425"/>
                </a:lnTo>
                <a:close/>
              </a:path>
            </a:pathLst>
          </a:custGeom>
          <a:solidFill>
            <a:schemeClr val="accent4">
              <a:lumOff val="-988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gn="ctr">
              <a:spcBef>
                <a:spcPts val="0"/>
              </a:spcBef>
              <a:defRPr i="0" spc="0" sz="2400">
                <a:solidFill>
                  <a:srgbClr val="FFFFFF"/>
                </a:solidFill>
                <a:latin typeface="DIN Alternate"/>
                <a:ea typeface="DIN Alternate"/>
                <a:cs typeface="DIN Alternate"/>
                <a:sym typeface="DIN Alternate"/>
              </a:defRPr>
            </a:lvl1pPr>
          </a:lstStyle>
          <a:p>
            <a:pPr/>
            <a:r>
              <a:t>alerta</a:t>
            </a:r>
          </a:p>
        </p:txBody>
      </p:sp>
      <p:pic>
        <p:nvPicPr>
          <p:cNvPr id="558" name="Linha de Conexão" descr="Linha de Conexão"/>
          <p:cNvPicPr>
            <a:picLocks noChangeAspect="0"/>
          </p:cNvPicPr>
          <p:nvPr/>
        </p:nvPicPr>
        <p:blipFill>
          <a:blip r:embed="rId15">
            <a:extLst/>
          </a:blip>
          <a:stretch>
            <a:fillRect/>
          </a:stretch>
        </p:blipFill>
        <p:spPr>
          <a:xfrm>
            <a:off x="1926580" y="7415814"/>
            <a:ext cx="3579389" cy="1187073"/>
          </a:xfrm>
          <a:prstGeom prst="rect">
            <a:avLst/>
          </a:prstGeom>
        </p:spPr>
      </p:pic>
      <p:grpSp>
        <p:nvGrpSpPr>
          <p:cNvPr id="537" name="Grupo"/>
          <p:cNvGrpSpPr/>
          <p:nvPr/>
        </p:nvGrpSpPr>
        <p:grpSpPr>
          <a:xfrm>
            <a:off x="458286" y="6220372"/>
            <a:ext cx="2253211" cy="2000834"/>
            <a:chOff x="940847" y="705522"/>
            <a:chExt cx="2253210" cy="2000833"/>
          </a:xfrm>
        </p:grpSpPr>
        <p:pic>
          <p:nvPicPr>
            <p:cNvPr id="535" name="irrigacao.png" descr="irrigacao.png"/>
            <p:cNvPicPr>
              <a:picLocks noChangeAspect="1"/>
            </p:cNvPicPr>
            <p:nvPr/>
          </p:nvPicPr>
          <p:blipFill>
            <a:blip r:embed="rId16">
              <a:extLst/>
            </a:blip>
            <a:srcRect l="2320" t="0" r="2320" b="0"/>
            <a:stretch>
              <a:fillRect/>
            </a:stretch>
          </p:blipFill>
          <p:spPr>
            <a:xfrm>
              <a:off x="1172498" y="705522"/>
              <a:ext cx="1790033" cy="1122563"/>
            </a:xfrm>
            <a:prstGeom prst="rect">
              <a:avLst/>
            </a:prstGeom>
            <a:ln w="12700" cap="flat">
              <a:noFill/>
              <a:miter lim="400000"/>
            </a:ln>
            <a:effectLst/>
          </p:spPr>
        </p:pic>
        <p:sp>
          <p:nvSpPr>
            <p:cNvPr id="536" name="Objeto Virtual…"/>
            <p:cNvSpPr txBox="1"/>
            <p:nvPr/>
          </p:nvSpPr>
          <p:spPr>
            <a:xfrm>
              <a:off x="940847" y="1766555"/>
              <a:ext cx="2253211" cy="939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b="1" spc="24" sz="2400"/>
              </a:pPr>
              <a:r>
                <a:t>Objeto Virtual </a:t>
              </a:r>
            </a:p>
            <a:p>
              <a:pPr algn="ctr">
                <a:spcBef>
                  <a:spcPts val="0"/>
                </a:spcBef>
                <a:defRPr b="1" spc="24" sz="2400"/>
              </a:pPr>
              <a:r>
                <a:t>(Agricultura)</a:t>
              </a:r>
            </a:p>
          </p:txBody>
        </p:sp>
      </p:grpSp>
      <p:sp>
        <p:nvSpPr>
          <p:cNvPr id="560" name="Linha de Conexão"/>
          <p:cNvSpPr/>
          <p:nvPr/>
        </p:nvSpPr>
        <p:spPr>
          <a:xfrm>
            <a:off x="2479721" y="6675706"/>
            <a:ext cx="2954149" cy="765918"/>
          </a:xfrm>
          <a:custGeom>
            <a:avLst/>
            <a:gdLst/>
            <a:ahLst/>
            <a:cxnLst>
              <a:cxn ang="0">
                <a:pos x="wd2" y="hd2"/>
              </a:cxn>
              <a:cxn ang="5400000">
                <a:pos x="wd2" y="hd2"/>
              </a:cxn>
              <a:cxn ang="10800000">
                <a:pos x="wd2" y="hd2"/>
              </a:cxn>
              <a:cxn ang="16200000">
                <a:pos x="wd2" y="hd2"/>
              </a:cxn>
            </a:cxnLst>
            <a:rect l="0" t="0" r="r" b="b"/>
            <a:pathLst>
              <a:path w="21600" h="17583" fill="norm" stroke="1" extrusionOk="0">
                <a:moveTo>
                  <a:pt x="0" y="3390"/>
                </a:moveTo>
                <a:cubicBezTo>
                  <a:pt x="7636" y="-4017"/>
                  <a:pt x="14836" y="714"/>
                  <a:pt x="21600" y="17583"/>
                </a:cubicBezTo>
              </a:path>
            </a:pathLst>
          </a:custGeom>
          <a:ln w="76200" cap="rnd">
            <a:solidFill>
              <a:schemeClr val="accent1">
                <a:hueOff val="147319"/>
                <a:satOff val="13526"/>
                <a:lumOff val="-23026"/>
              </a:schemeClr>
            </a:solidFill>
            <a:custDash>
              <a:ds d="100000" sp="200000"/>
            </a:custDash>
            <a:headEnd type="stealth"/>
          </a:ln>
        </p:spPr>
        <p:txBody>
          <a:bodyPr/>
          <a:lstStyle/>
          <a:p>
            <a:pPr/>
          </a:p>
        </p:txBody>
      </p:sp>
      <p:grpSp>
        <p:nvGrpSpPr>
          <p:cNvPr id="541" name="Grupo"/>
          <p:cNvGrpSpPr/>
          <p:nvPr/>
        </p:nvGrpSpPr>
        <p:grpSpPr>
          <a:xfrm>
            <a:off x="6932250" y="4144264"/>
            <a:ext cx="1248902" cy="1465072"/>
            <a:chOff x="265300" y="307535"/>
            <a:chExt cx="1248901" cy="1465071"/>
          </a:xfrm>
        </p:grpSpPr>
        <p:sp>
          <p:nvSpPr>
            <p:cNvPr id="539" name="Trigo"/>
            <p:cNvSpPr/>
            <p:nvPr/>
          </p:nvSpPr>
          <p:spPr>
            <a:xfrm>
              <a:off x="661329" y="307535"/>
              <a:ext cx="456844"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10800" y="0"/>
                    <a:pt x="9722" y="1380"/>
                    <a:pt x="9722" y="2059"/>
                  </a:cubicBezTo>
                  <a:cubicBezTo>
                    <a:pt x="9722" y="2484"/>
                    <a:pt x="10800" y="2921"/>
                    <a:pt x="10800" y="2921"/>
                  </a:cubicBezTo>
                  <a:cubicBezTo>
                    <a:pt x="10800" y="2921"/>
                    <a:pt x="11875" y="2484"/>
                    <a:pt x="11875" y="2059"/>
                  </a:cubicBezTo>
                  <a:cubicBezTo>
                    <a:pt x="11875" y="1380"/>
                    <a:pt x="10800" y="0"/>
                    <a:pt x="10800" y="0"/>
                  </a:cubicBezTo>
                  <a:close/>
                  <a:moveTo>
                    <a:pt x="7856" y="2170"/>
                  </a:moveTo>
                  <a:lnTo>
                    <a:pt x="7856" y="2697"/>
                  </a:lnTo>
                  <a:cubicBezTo>
                    <a:pt x="7856" y="3259"/>
                    <a:pt x="8331" y="3785"/>
                    <a:pt x="9117" y="4092"/>
                  </a:cubicBezTo>
                  <a:lnTo>
                    <a:pt x="10538" y="4649"/>
                  </a:lnTo>
                  <a:lnTo>
                    <a:pt x="10538" y="3755"/>
                  </a:lnTo>
                  <a:cubicBezTo>
                    <a:pt x="10538" y="3421"/>
                    <a:pt x="10259" y="3109"/>
                    <a:pt x="9792" y="2926"/>
                  </a:cubicBezTo>
                  <a:lnTo>
                    <a:pt x="7856" y="2170"/>
                  </a:lnTo>
                  <a:close/>
                  <a:moveTo>
                    <a:pt x="13741" y="2170"/>
                  </a:moveTo>
                  <a:lnTo>
                    <a:pt x="11808" y="2926"/>
                  </a:lnTo>
                  <a:cubicBezTo>
                    <a:pt x="11341" y="3109"/>
                    <a:pt x="11059" y="3421"/>
                    <a:pt x="11059" y="3755"/>
                  </a:cubicBezTo>
                  <a:lnTo>
                    <a:pt x="11059" y="4649"/>
                  </a:lnTo>
                  <a:lnTo>
                    <a:pt x="12483" y="4092"/>
                  </a:lnTo>
                  <a:cubicBezTo>
                    <a:pt x="13269" y="3785"/>
                    <a:pt x="13741" y="3259"/>
                    <a:pt x="13741" y="2697"/>
                  </a:cubicBezTo>
                  <a:lnTo>
                    <a:pt x="13741" y="2170"/>
                  </a:lnTo>
                  <a:close/>
                  <a:moveTo>
                    <a:pt x="2941" y="3863"/>
                  </a:moveTo>
                  <a:cubicBezTo>
                    <a:pt x="2941" y="3863"/>
                    <a:pt x="1866" y="5243"/>
                    <a:pt x="1866" y="5921"/>
                  </a:cubicBezTo>
                  <a:cubicBezTo>
                    <a:pt x="1866" y="6347"/>
                    <a:pt x="2941" y="6785"/>
                    <a:pt x="2941" y="6785"/>
                  </a:cubicBezTo>
                  <a:cubicBezTo>
                    <a:pt x="2941" y="6785"/>
                    <a:pt x="4019" y="6347"/>
                    <a:pt x="4019" y="5921"/>
                  </a:cubicBezTo>
                  <a:cubicBezTo>
                    <a:pt x="4019" y="5243"/>
                    <a:pt x="2941" y="3863"/>
                    <a:pt x="2941" y="3863"/>
                  </a:cubicBezTo>
                  <a:close/>
                  <a:moveTo>
                    <a:pt x="18656" y="3863"/>
                  </a:moveTo>
                  <a:cubicBezTo>
                    <a:pt x="18656" y="3863"/>
                    <a:pt x="17581" y="5243"/>
                    <a:pt x="17581" y="5921"/>
                  </a:cubicBezTo>
                  <a:cubicBezTo>
                    <a:pt x="17581" y="6347"/>
                    <a:pt x="18656" y="6785"/>
                    <a:pt x="18656" y="6785"/>
                  </a:cubicBezTo>
                  <a:cubicBezTo>
                    <a:pt x="18656" y="6785"/>
                    <a:pt x="19734" y="6347"/>
                    <a:pt x="19734" y="5921"/>
                  </a:cubicBezTo>
                  <a:cubicBezTo>
                    <a:pt x="19734" y="5243"/>
                    <a:pt x="18656" y="3863"/>
                    <a:pt x="18656" y="3863"/>
                  </a:cubicBezTo>
                  <a:close/>
                  <a:moveTo>
                    <a:pt x="7856" y="4016"/>
                  </a:moveTo>
                  <a:lnTo>
                    <a:pt x="7856" y="4544"/>
                  </a:lnTo>
                  <a:cubicBezTo>
                    <a:pt x="7856" y="5107"/>
                    <a:pt x="8331" y="5632"/>
                    <a:pt x="9117" y="5940"/>
                  </a:cubicBezTo>
                  <a:lnTo>
                    <a:pt x="10538" y="6497"/>
                  </a:lnTo>
                  <a:lnTo>
                    <a:pt x="10538" y="5601"/>
                  </a:lnTo>
                  <a:cubicBezTo>
                    <a:pt x="10538" y="5267"/>
                    <a:pt x="10259" y="4956"/>
                    <a:pt x="9792" y="4774"/>
                  </a:cubicBezTo>
                  <a:lnTo>
                    <a:pt x="7856" y="4016"/>
                  </a:lnTo>
                  <a:close/>
                  <a:moveTo>
                    <a:pt x="13741" y="4016"/>
                  </a:moveTo>
                  <a:lnTo>
                    <a:pt x="11808" y="4774"/>
                  </a:lnTo>
                  <a:cubicBezTo>
                    <a:pt x="11341" y="4957"/>
                    <a:pt x="11059" y="5267"/>
                    <a:pt x="11059" y="5601"/>
                  </a:cubicBezTo>
                  <a:lnTo>
                    <a:pt x="11059" y="6497"/>
                  </a:lnTo>
                  <a:lnTo>
                    <a:pt x="12483" y="5940"/>
                  </a:lnTo>
                  <a:cubicBezTo>
                    <a:pt x="13269" y="5632"/>
                    <a:pt x="13741" y="5107"/>
                    <a:pt x="13741" y="4544"/>
                  </a:cubicBezTo>
                  <a:lnTo>
                    <a:pt x="13741" y="4016"/>
                  </a:lnTo>
                  <a:close/>
                  <a:moveTo>
                    <a:pt x="7856" y="5864"/>
                  </a:moveTo>
                  <a:lnTo>
                    <a:pt x="7856" y="6392"/>
                  </a:lnTo>
                  <a:cubicBezTo>
                    <a:pt x="7856" y="6955"/>
                    <a:pt x="8331" y="7479"/>
                    <a:pt x="9117" y="7786"/>
                  </a:cubicBezTo>
                  <a:lnTo>
                    <a:pt x="10538" y="8343"/>
                  </a:lnTo>
                  <a:lnTo>
                    <a:pt x="10538" y="7449"/>
                  </a:lnTo>
                  <a:cubicBezTo>
                    <a:pt x="10538" y="7115"/>
                    <a:pt x="10259" y="6804"/>
                    <a:pt x="9792" y="6622"/>
                  </a:cubicBezTo>
                  <a:lnTo>
                    <a:pt x="7856" y="5864"/>
                  </a:lnTo>
                  <a:close/>
                  <a:moveTo>
                    <a:pt x="13741" y="5864"/>
                  </a:moveTo>
                  <a:lnTo>
                    <a:pt x="11808" y="6622"/>
                  </a:lnTo>
                  <a:cubicBezTo>
                    <a:pt x="11341" y="6804"/>
                    <a:pt x="11059" y="7115"/>
                    <a:pt x="11059" y="7449"/>
                  </a:cubicBezTo>
                  <a:lnTo>
                    <a:pt x="11059" y="8343"/>
                  </a:lnTo>
                  <a:lnTo>
                    <a:pt x="12483" y="7786"/>
                  </a:lnTo>
                  <a:cubicBezTo>
                    <a:pt x="13269" y="7479"/>
                    <a:pt x="13741" y="6955"/>
                    <a:pt x="13741" y="6392"/>
                  </a:cubicBezTo>
                  <a:lnTo>
                    <a:pt x="13741" y="5864"/>
                  </a:lnTo>
                  <a:close/>
                  <a:moveTo>
                    <a:pt x="0" y="6033"/>
                  </a:moveTo>
                  <a:lnTo>
                    <a:pt x="0" y="6561"/>
                  </a:lnTo>
                  <a:cubicBezTo>
                    <a:pt x="0" y="7124"/>
                    <a:pt x="472" y="7647"/>
                    <a:pt x="1258" y="7955"/>
                  </a:cubicBezTo>
                  <a:lnTo>
                    <a:pt x="2682" y="8513"/>
                  </a:lnTo>
                  <a:lnTo>
                    <a:pt x="2682" y="7617"/>
                  </a:lnTo>
                  <a:cubicBezTo>
                    <a:pt x="2682" y="7283"/>
                    <a:pt x="2400" y="6973"/>
                    <a:pt x="1934" y="6791"/>
                  </a:cubicBezTo>
                  <a:lnTo>
                    <a:pt x="0" y="6033"/>
                  </a:lnTo>
                  <a:close/>
                  <a:moveTo>
                    <a:pt x="5886" y="6033"/>
                  </a:moveTo>
                  <a:lnTo>
                    <a:pt x="3952" y="6791"/>
                  </a:lnTo>
                  <a:cubicBezTo>
                    <a:pt x="3486" y="6973"/>
                    <a:pt x="3203" y="7284"/>
                    <a:pt x="3203" y="7617"/>
                  </a:cubicBezTo>
                  <a:lnTo>
                    <a:pt x="3203" y="8513"/>
                  </a:lnTo>
                  <a:lnTo>
                    <a:pt x="4627" y="7955"/>
                  </a:lnTo>
                  <a:cubicBezTo>
                    <a:pt x="5413" y="7647"/>
                    <a:pt x="5886" y="7124"/>
                    <a:pt x="5886" y="6561"/>
                  </a:cubicBezTo>
                  <a:lnTo>
                    <a:pt x="5886" y="6033"/>
                  </a:lnTo>
                  <a:close/>
                  <a:moveTo>
                    <a:pt x="15714" y="6033"/>
                  </a:moveTo>
                  <a:lnTo>
                    <a:pt x="15714" y="6561"/>
                  </a:lnTo>
                  <a:cubicBezTo>
                    <a:pt x="15714" y="7124"/>
                    <a:pt x="16187" y="7647"/>
                    <a:pt x="16973" y="7955"/>
                  </a:cubicBezTo>
                  <a:lnTo>
                    <a:pt x="18397" y="8513"/>
                  </a:lnTo>
                  <a:lnTo>
                    <a:pt x="18397" y="7617"/>
                  </a:lnTo>
                  <a:cubicBezTo>
                    <a:pt x="18397" y="7283"/>
                    <a:pt x="18114" y="6973"/>
                    <a:pt x="17648" y="6791"/>
                  </a:cubicBezTo>
                  <a:lnTo>
                    <a:pt x="15714" y="6033"/>
                  </a:lnTo>
                  <a:close/>
                  <a:moveTo>
                    <a:pt x="21600" y="6033"/>
                  </a:moveTo>
                  <a:lnTo>
                    <a:pt x="19663" y="6791"/>
                  </a:lnTo>
                  <a:cubicBezTo>
                    <a:pt x="19197" y="6973"/>
                    <a:pt x="18918" y="7284"/>
                    <a:pt x="18918" y="7617"/>
                  </a:cubicBezTo>
                  <a:lnTo>
                    <a:pt x="18918" y="8513"/>
                  </a:lnTo>
                  <a:lnTo>
                    <a:pt x="20339" y="7955"/>
                  </a:lnTo>
                  <a:cubicBezTo>
                    <a:pt x="21125" y="7647"/>
                    <a:pt x="21600" y="7124"/>
                    <a:pt x="21600" y="6561"/>
                  </a:cubicBezTo>
                  <a:lnTo>
                    <a:pt x="21600" y="6033"/>
                  </a:lnTo>
                  <a:close/>
                  <a:moveTo>
                    <a:pt x="7856" y="7712"/>
                  </a:moveTo>
                  <a:lnTo>
                    <a:pt x="7856" y="8240"/>
                  </a:lnTo>
                  <a:cubicBezTo>
                    <a:pt x="7856" y="8803"/>
                    <a:pt x="8331" y="9326"/>
                    <a:pt x="9117" y="9634"/>
                  </a:cubicBezTo>
                  <a:lnTo>
                    <a:pt x="10538" y="10191"/>
                  </a:lnTo>
                  <a:lnTo>
                    <a:pt x="10538" y="9296"/>
                  </a:lnTo>
                  <a:cubicBezTo>
                    <a:pt x="10538" y="8963"/>
                    <a:pt x="10259" y="8650"/>
                    <a:pt x="9792" y="8468"/>
                  </a:cubicBezTo>
                  <a:lnTo>
                    <a:pt x="7856" y="7712"/>
                  </a:lnTo>
                  <a:close/>
                  <a:moveTo>
                    <a:pt x="13741" y="7712"/>
                  </a:moveTo>
                  <a:lnTo>
                    <a:pt x="11808" y="8468"/>
                  </a:lnTo>
                  <a:cubicBezTo>
                    <a:pt x="11341" y="8650"/>
                    <a:pt x="11059" y="8963"/>
                    <a:pt x="11059" y="9296"/>
                  </a:cubicBezTo>
                  <a:lnTo>
                    <a:pt x="11059" y="10191"/>
                  </a:lnTo>
                  <a:lnTo>
                    <a:pt x="12483" y="9634"/>
                  </a:lnTo>
                  <a:cubicBezTo>
                    <a:pt x="13269" y="9326"/>
                    <a:pt x="13741" y="8803"/>
                    <a:pt x="13741" y="8240"/>
                  </a:cubicBezTo>
                  <a:lnTo>
                    <a:pt x="13741" y="7712"/>
                  </a:lnTo>
                  <a:close/>
                  <a:moveTo>
                    <a:pt x="0" y="7881"/>
                  </a:moveTo>
                  <a:lnTo>
                    <a:pt x="0" y="8409"/>
                  </a:lnTo>
                  <a:cubicBezTo>
                    <a:pt x="0" y="8971"/>
                    <a:pt x="472" y="9495"/>
                    <a:pt x="1258" y="9803"/>
                  </a:cubicBezTo>
                  <a:lnTo>
                    <a:pt x="2682" y="10360"/>
                  </a:lnTo>
                  <a:lnTo>
                    <a:pt x="2682" y="9465"/>
                  </a:lnTo>
                  <a:cubicBezTo>
                    <a:pt x="2682" y="9131"/>
                    <a:pt x="2400" y="8819"/>
                    <a:pt x="1934" y="8637"/>
                  </a:cubicBezTo>
                  <a:lnTo>
                    <a:pt x="0" y="7881"/>
                  </a:lnTo>
                  <a:close/>
                  <a:moveTo>
                    <a:pt x="5886" y="7881"/>
                  </a:moveTo>
                  <a:lnTo>
                    <a:pt x="3952" y="8637"/>
                  </a:lnTo>
                  <a:cubicBezTo>
                    <a:pt x="3486" y="8819"/>
                    <a:pt x="3203" y="9131"/>
                    <a:pt x="3203" y="9465"/>
                  </a:cubicBezTo>
                  <a:lnTo>
                    <a:pt x="3203" y="10360"/>
                  </a:lnTo>
                  <a:lnTo>
                    <a:pt x="4627" y="9803"/>
                  </a:lnTo>
                  <a:cubicBezTo>
                    <a:pt x="5413" y="9495"/>
                    <a:pt x="5886" y="8971"/>
                    <a:pt x="5886" y="8409"/>
                  </a:cubicBezTo>
                  <a:lnTo>
                    <a:pt x="5886" y="7881"/>
                  </a:lnTo>
                  <a:close/>
                  <a:moveTo>
                    <a:pt x="15714" y="7881"/>
                  </a:moveTo>
                  <a:lnTo>
                    <a:pt x="15714" y="8409"/>
                  </a:lnTo>
                  <a:cubicBezTo>
                    <a:pt x="15714" y="8971"/>
                    <a:pt x="16187" y="9495"/>
                    <a:pt x="16973" y="9803"/>
                  </a:cubicBezTo>
                  <a:lnTo>
                    <a:pt x="18397" y="10360"/>
                  </a:lnTo>
                  <a:lnTo>
                    <a:pt x="18397" y="9465"/>
                  </a:lnTo>
                  <a:cubicBezTo>
                    <a:pt x="18397" y="9131"/>
                    <a:pt x="18114" y="8819"/>
                    <a:pt x="17648" y="8637"/>
                  </a:cubicBezTo>
                  <a:lnTo>
                    <a:pt x="15714" y="7881"/>
                  </a:lnTo>
                  <a:close/>
                  <a:moveTo>
                    <a:pt x="21600" y="7881"/>
                  </a:moveTo>
                  <a:lnTo>
                    <a:pt x="19663" y="8637"/>
                  </a:lnTo>
                  <a:cubicBezTo>
                    <a:pt x="19197" y="8819"/>
                    <a:pt x="18918" y="9131"/>
                    <a:pt x="18918" y="9465"/>
                  </a:cubicBezTo>
                  <a:lnTo>
                    <a:pt x="18918" y="10360"/>
                  </a:lnTo>
                  <a:lnTo>
                    <a:pt x="20339" y="9803"/>
                  </a:lnTo>
                  <a:cubicBezTo>
                    <a:pt x="21125" y="9495"/>
                    <a:pt x="21600" y="8971"/>
                    <a:pt x="21600" y="8409"/>
                  </a:cubicBezTo>
                  <a:lnTo>
                    <a:pt x="21600" y="7881"/>
                  </a:lnTo>
                  <a:close/>
                  <a:moveTo>
                    <a:pt x="7856" y="9558"/>
                  </a:moveTo>
                  <a:lnTo>
                    <a:pt x="7856" y="10086"/>
                  </a:lnTo>
                  <a:cubicBezTo>
                    <a:pt x="7856" y="10649"/>
                    <a:pt x="8331" y="11174"/>
                    <a:pt x="9117" y="11482"/>
                  </a:cubicBezTo>
                  <a:lnTo>
                    <a:pt x="10538" y="12039"/>
                  </a:lnTo>
                  <a:lnTo>
                    <a:pt x="10538" y="11144"/>
                  </a:lnTo>
                  <a:cubicBezTo>
                    <a:pt x="10538" y="10810"/>
                    <a:pt x="10259" y="10498"/>
                    <a:pt x="9792" y="10316"/>
                  </a:cubicBezTo>
                  <a:lnTo>
                    <a:pt x="7856" y="9558"/>
                  </a:lnTo>
                  <a:close/>
                  <a:moveTo>
                    <a:pt x="13741" y="9558"/>
                  </a:moveTo>
                  <a:lnTo>
                    <a:pt x="11808" y="10316"/>
                  </a:lnTo>
                  <a:cubicBezTo>
                    <a:pt x="11341" y="10498"/>
                    <a:pt x="11059" y="10810"/>
                    <a:pt x="11059" y="11144"/>
                  </a:cubicBezTo>
                  <a:lnTo>
                    <a:pt x="11059" y="12039"/>
                  </a:lnTo>
                  <a:lnTo>
                    <a:pt x="12483" y="11482"/>
                  </a:lnTo>
                  <a:cubicBezTo>
                    <a:pt x="13269" y="11174"/>
                    <a:pt x="13742" y="10649"/>
                    <a:pt x="13741" y="10086"/>
                  </a:cubicBezTo>
                  <a:lnTo>
                    <a:pt x="13741" y="9558"/>
                  </a:lnTo>
                  <a:close/>
                  <a:moveTo>
                    <a:pt x="0" y="9727"/>
                  </a:moveTo>
                  <a:lnTo>
                    <a:pt x="0" y="10255"/>
                  </a:lnTo>
                  <a:cubicBezTo>
                    <a:pt x="0" y="10818"/>
                    <a:pt x="472" y="11343"/>
                    <a:pt x="1258" y="11650"/>
                  </a:cubicBezTo>
                  <a:lnTo>
                    <a:pt x="2682" y="12207"/>
                  </a:lnTo>
                  <a:lnTo>
                    <a:pt x="2682" y="11313"/>
                  </a:lnTo>
                  <a:cubicBezTo>
                    <a:pt x="2682" y="10979"/>
                    <a:pt x="2400" y="10667"/>
                    <a:pt x="1934" y="10484"/>
                  </a:cubicBezTo>
                  <a:lnTo>
                    <a:pt x="0" y="9727"/>
                  </a:lnTo>
                  <a:close/>
                  <a:moveTo>
                    <a:pt x="5886" y="9727"/>
                  </a:moveTo>
                  <a:lnTo>
                    <a:pt x="3952" y="10484"/>
                  </a:lnTo>
                  <a:cubicBezTo>
                    <a:pt x="3486" y="10667"/>
                    <a:pt x="3203" y="10979"/>
                    <a:pt x="3203" y="11313"/>
                  </a:cubicBezTo>
                  <a:lnTo>
                    <a:pt x="3203" y="12207"/>
                  </a:lnTo>
                  <a:lnTo>
                    <a:pt x="4627" y="11650"/>
                  </a:lnTo>
                  <a:cubicBezTo>
                    <a:pt x="5413" y="11343"/>
                    <a:pt x="5886" y="10818"/>
                    <a:pt x="5886" y="10255"/>
                  </a:cubicBezTo>
                  <a:lnTo>
                    <a:pt x="5886" y="9727"/>
                  </a:lnTo>
                  <a:close/>
                  <a:moveTo>
                    <a:pt x="15714" y="9727"/>
                  </a:moveTo>
                  <a:lnTo>
                    <a:pt x="15714" y="10255"/>
                  </a:lnTo>
                  <a:cubicBezTo>
                    <a:pt x="15714" y="10818"/>
                    <a:pt x="16187" y="11343"/>
                    <a:pt x="16973" y="11650"/>
                  </a:cubicBezTo>
                  <a:lnTo>
                    <a:pt x="18397" y="12207"/>
                  </a:lnTo>
                  <a:lnTo>
                    <a:pt x="18397" y="11313"/>
                  </a:lnTo>
                  <a:cubicBezTo>
                    <a:pt x="18397" y="10979"/>
                    <a:pt x="18114" y="10667"/>
                    <a:pt x="17648" y="10484"/>
                  </a:cubicBezTo>
                  <a:lnTo>
                    <a:pt x="15714" y="9727"/>
                  </a:lnTo>
                  <a:close/>
                  <a:moveTo>
                    <a:pt x="21600" y="9727"/>
                  </a:moveTo>
                  <a:lnTo>
                    <a:pt x="19663" y="10484"/>
                  </a:lnTo>
                  <a:cubicBezTo>
                    <a:pt x="19197" y="10667"/>
                    <a:pt x="18918" y="10979"/>
                    <a:pt x="18918" y="11313"/>
                  </a:cubicBezTo>
                  <a:lnTo>
                    <a:pt x="18918" y="12207"/>
                  </a:lnTo>
                  <a:lnTo>
                    <a:pt x="20339" y="11650"/>
                  </a:lnTo>
                  <a:cubicBezTo>
                    <a:pt x="21125" y="11343"/>
                    <a:pt x="21600" y="10818"/>
                    <a:pt x="21600" y="10255"/>
                  </a:cubicBezTo>
                  <a:lnTo>
                    <a:pt x="21600" y="9727"/>
                  </a:lnTo>
                  <a:close/>
                  <a:moveTo>
                    <a:pt x="0" y="11575"/>
                  </a:moveTo>
                  <a:lnTo>
                    <a:pt x="0" y="12103"/>
                  </a:lnTo>
                  <a:cubicBezTo>
                    <a:pt x="0" y="12665"/>
                    <a:pt x="472" y="13191"/>
                    <a:pt x="1258" y="13498"/>
                  </a:cubicBezTo>
                  <a:lnTo>
                    <a:pt x="2682" y="14055"/>
                  </a:lnTo>
                  <a:lnTo>
                    <a:pt x="2682" y="13159"/>
                  </a:lnTo>
                  <a:cubicBezTo>
                    <a:pt x="2682" y="12825"/>
                    <a:pt x="2400" y="12515"/>
                    <a:pt x="1934" y="12332"/>
                  </a:cubicBezTo>
                  <a:lnTo>
                    <a:pt x="0" y="11575"/>
                  </a:lnTo>
                  <a:close/>
                  <a:moveTo>
                    <a:pt x="5886" y="11575"/>
                  </a:moveTo>
                  <a:lnTo>
                    <a:pt x="3952" y="12332"/>
                  </a:lnTo>
                  <a:cubicBezTo>
                    <a:pt x="3486" y="12515"/>
                    <a:pt x="3203" y="12825"/>
                    <a:pt x="3203" y="13159"/>
                  </a:cubicBezTo>
                  <a:lnTo>
                    <a:pt x="3203" y="14055"/>
                  </a:lnTo>
                  <a:lnTo>
                    <a:pt x="4627" y="13498"/>
                  </a:lnTo>
                  <a:cubicBezTo>
                    <a:pt x="5413" y="13191"/>
                    <a:pt x="5886" y="12665"/>
                    <a:pt x="5886" y="12103"/>
                  </a:cubicBezTo>
                  <a:lnTo>
                    <a:pt x="5886" y="11575"/>
                  </a:lnTo>
                  <a:close/>
                  <a:moveTo>
                    <a:pt x="15714" y="11575"/>
                  </a:moveTo>
                  <a:lnTo>
                    <a:pt x="15714" y="12103"/>
                  </a:lnTo>
                  <a:cubicBezTo>
                    <a:pt x="15714" y="12665"/>
                    <a:pt x="16187" y="13191"/>
                    <a:pt x="16973" y="13498"/>
                  </a:cubicBezTo>
                  <a:lnTo>
                    <a:pt x="18397" y="14055"/>
                  </a:lnTo>
                  <a:lnTo>
                    <a:pt x="18397" y="13159"/>
                  </a:lnTo>
                  <a:cubicBezTo>
                    <a:pt x="18397" y="12825"/>
                    <a:pt x="18114" y="12515"/>
                    <a:pt x="17648" y="12332"/>
                  </a:cubicBezTo>
                  <a:lnTo>
                    <a:pt x="15714" y="11575"/>
                  </a:lnTo>
                  <a:close/>
                  <a:moveTo>
                    <a:pt x="21600" y="11575"/>
                  </a:moveTo>
                  <a:lnTo>
                    <a:pt x="19663" y="12332"/>
                  </a:lnTo>
                  <a:cubicBezTo>
                    <a:pt x="19197" y="12515"/>
                    <a:pt x="18918" y="12825"/>
                    <a:pt x="18918" y="13159"/>
                  </a:cubicBezTo>
                  <a:lnTo>
                    <a:pt x="18918" y="14055"/>
                  </a:lnTo>
                  <a:lnTo>
                    <a:pt x="20339" y="13498"/>
                  </a:lnTo>
                  <a:cubicBezTo>
                    <a:pt x="21125" y="13191"/>
                    <a:pt x="21600" y="12665"/>
                    <a:pt x="21600" y="12103"/>
                  </a:cubicBezTo>
                  <a:lnTo>
                    <a:pt x="21600" y="11575"/>
                  </a:lnTo>
                  <a:close/>
                  <a:moveTo>
                    <a:pt x="10437" y="12464"/>
                  </a:moveTo>
                  <a:lnTo>
                    <a:pt x="10240" y="21600"/>
                  </a:lnTo>
                  <a:lnTo>
                    <a:pt x="11357" y="21600"/>
                  </a:lnTo>
                  <a:lnTo>
                    <a:pt x="11160" y="12464"/>
                  </a:lnTo>
                  <a:lnTo>
                    <a:pt x="10437" y="12464"/>
                  </a:lnTo>
                  <a:close/>
                  <a:moveTo>
                    <a:pt x="0" y="13422"/>
                  </a:moveTo>
                  <a:lnTo>
                    <a:pt x="0" y="13951"/>
                  </a:lnTo>
                  <a:cubicBezTo>
                    <a:pt x="0" y="14513"/>
                    <a:pt x="472" y="15037"/>
                    <a:pt x="1258" y="15344"/>
                  </a:cubicBezTo>
                  <a:lnTo>
                    <a:pt x="2682" y="15901"/>
                  </a:lnTo>
                  <a:lnTo>
                    <a:pt x="2682" y="15007"/>
                  </a:lnTo>
                  <a:cubicBezTo>
                    <a:pt x="2682" y="14673"/>
                    <a:pt x="2400" y="14363"/>
                    <a:pt x="1934" y="14180"/>
                  </a:cubicBezTo>
                  <a:lnTo>
                    <a:pt x="0" y="13422"/>
                  </a:lnTo>
                  <a:close/>
                  <a:moveTo>
                    <a:pt x="5886" y="13422"/>
                  </a:moveTo>
                  <a:lnTo>
                    <a:pt x="3952" y="14180"/>
                  </a:lnTo>
                  <a:cubicBezTo>
                    <a:pt x="3486" y="14363"/>
                    <a:pt x="3203" y="14673"/>
                    <a:pt x="3203" y="15007"/>
                  </a:cubicBezTo>
                  <a:lnTo>
                    <a:pt x="3203" y="15901"/>
                  </a:lnTo>
                  <a:lnTo>
                    <a:pt x="4627" y="15344"/>
                  </a:lnTo>
                  <a:cubicBezTo>
                    <a:pt x="5413" y="15037"/>
                    <a:pt x="5886" y="14513"/>
                    <a:pt x="5886" y="13951"/>
                  </a:cubicBezTo>
                  <a:lnTo>
                    <a:pt x="5886" y="13422"/>
                  </a:lnTo>
                  <a:close/>
                  <a:moveTo>
                    <a:pt x="15714" y="13422"/>
                  </a:moveTo>
                  <a:lnTo>
                    <a:pt x="15714" y="13951"/>
                  </a:lnTo>
                  <a:cubicBezTo>
                    <a:pt x="15714" y="14513"/>
                    <a:pt x="16187" y="15037"/>
                    <a:pt x="16973" y="15344"/>
                  </a:cubicBezTo>
                  <a:lnTo>
                    <a:pt x="18397" y="15901"/>
                  </a:lnTo>
                  <a:lnTo>
                    <a:pt x="18397" y="15007"/>
                  </a:lnTo>
                  <a:cubicBezTo>
                    <a:pt x="18397" y="14673"/>
                    <a:pt x="18114" y="14363"/>
                    <a:pt x="17648" y="14180"/>
                  </a:cubicBezTo>
                  <a:lnTo>
                    <a:pt x="15714" y="13422"/>
                  </a:lnTo>
                  <a:close/>
                  <a:moveTo>
                    <a:pt x="21600" y="13422"/>
                  </a:moveTo>
                  <a:lnTo>
                    <a:pt x="19663" y="14180"/>
                  </a:lnTo>
                  <a:cubicBezTo>
                    <a:pt x="19197" y="14363"/>
                    <a:pt x="18918" y="14673"/>
                    <a:pt x="18918" y="15007"/>
                  </a:cubicBezTo>
                  <a:lnTo>
                    <a:pt x="18918" y="15901"/>
                  </a:lnTo>
                  <a:lnTo>
                    <a:pt x="20339" y="15344"/>
                  </a:lnTo>
                  <a:cubicBezTo>
                    <a:pt x="21125" y="15037"/>
                    <a:pt x="21600" y="14513"/>
                    <a:pt x="21600" y="13951"/>
                  </a:cubicBezTo>
                  <a:lnTo>
                    <a:pt x="21600" y="13422"/>
                  </a:lnTo>
                  <a:close/>
                  <a:moveTo>
                    <a:pt x="2581" y="16328"/>
                  </a:moveTo>
                  <a:lnTo>
                    <a:pt x="2384" y="21600"/>
                  </a:lnTo>
                  <a:lnTo>
                    <a:pt x="3502" y="21600"/>
                  </a:lnTo>
                  <a:lnTo>
                    <a:pt x="3305" y="16328"/>
                  </a:lnTo>
                  <a:lnTo>
                    <a:pt x="2581" y="16328"/>
                  </a:lnTo>
                  <a:close/>
                  <a:moveTo>
                    <a:pt x="18296" y="16328"/>
                  </a:moveTo>
                  <a:lnTo>
                    <a:pt x="18099" y="21600"/>
                  </a:lnTo>
                  <a:lnTo>
                    <a:pt x="19216" y="21600"/>
                  </a:lnTo>
                  <a:lnTo>
                    <a:pt x="19019" y="16328"/>
                  </a:lnTo>
                  <a:lnTo>
                    <a:pt x="18296" y="16328"/>
                  </a:lnTo>
                  <a:close/>
                </a:path>
              </a:pathLst>
            </a:custGeom>
            <a:blipFill rotWithShape="1">
              <a:blip r:embed="rId17"/>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latin typeface="DIN Alternate"/>
                  <a:ea typeface="DIN Alternate"/>
                  <a:cs typeface="DIN Alternate"/>
                  <a:sym typeface="DIN Alternate"/>
                </a:defRPr>
              </a:pPr>
            </a:p>
          </p:txBody>
        </p:sp>
        <p:sp>
          <p:nvSpPr>
            <p:cNvPr id="540" name="Agricultura…"/>
            <p:cNvSpPr txBox="1"/>
            <p:nvPr/>
          </p:nvSpPr>
          <p:spPr>
            <a:xfrm>
              <a:off x="265300" y="1036007"/>
              <a:ext cx="1248902" cy="7366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lgn="ctr">
                <a:spcBef>
                  <a:spcPts val="0"/>
                </a:spcBef>
                <a:defRPr spc="18" sz="1800"/>
              </a:pPr>
              <a:r>
                <a:t>Agricultura</a:t>
              </a:r>
            </a:p>
            <a:p>
              <a:pPr algn="ctr">
                <a:spcBef>
                  <a:spcPts val="0"/>
                </a:spcBef>
                <a:defRPr spc="18" sz="1800"/>
              </a:pPr>
              <a:r>
                <a:t>Familiar</a:t>
              </a:r>
            </a:p>
          </p:txBody>
        </p:sp>
      </p:grpSp>
      <p:grpSp>
        <p:nvGrpSpPr>
          <p:cNvPr id="544" name="Grupo"/>
          <p:cNvGrpSpPr/>
          <p:nvPr/>
        </p:nvGrpSpPr>
        <p:grpSpPr>
          <a:xfrm>
            <a:off x="7421906" y="5396291"/>
            <a:ext cx="1210286" cy="746708"/>
            <a:chOff x="245841" y="379896"/>
            <a:chExt cx="1210285" cy="746706"/>
          </a:xfrm>
        </p:grpSpPr>
        <p:sp>
          <p:nvSpPr>
            <p:cNvPr id="542" name="Carro"/>
            <p:cNvSpPr/>
            <p:nvPr/>
          </p:nvSpPr>
          <p:spPr>
            <a:xfrm>
              <a:off x="469984" y="379896"/>
              <a:ext cx="762001" cy="280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6576" y="0"/>
                  </a:moveTo>
                  <a:cubicBezTo>
                    <a:pt x="6226" y="0"/>
                    <a:pt x="5884" y="295"/>
                    <a:pt x="5598" y="845"/>
                  </a:cubicBezTo>
                  <a:cubicBezTo>
                    <a:pt x="4938" y="2115"/>
                    <a:pt x="3969" y="5290"/>
                    <a:pt x="3633" y="5871"/>
                  </a:cubicBezTo>
                  <a:cubicBezTo>
                    <a:pt x="3493" y="6112"/>
                    <a:pt x="3340" y="6291"/>
                    <a:pt x="3176" y="6344"/>
                  </a:cubicBezTo>
                  <a:lnTo>
                    <a:pt x="1095" y="7538"/>
                  </a:lnTo>
                  <a:cubicBezTo>
                    <a:pt x="742" y="7653"/>
                    <a:pt x="478" y="8466"/>
                    <a:pt x="477" y="9431"/>
                  </a:cubicBezTo>
                  <a:lnTo>
                    <a:pt x="476" y="11765"/>
                  </a:lnTo>
                  <a:lnTo>
                    <a:pt x="386" y="11765"/>
                  </a:lnTo>
                  <a:cubicBezTo>
                    <a:pt x="173" y="11765"/>
                    <a:pt x="0" y="12234"/>
                    <a:pt x="0" y="12812"/>
                  </a:cubicBezTo>
                  <a:lnTo>
                    <a:pt x="0" y="17084"/>
                  </a:lnTo>
                  <a:cubicBezTo>
                    <a:pt x="0" y="17662"/>
                    <a:pt x="173" y="18132"/>
                    <a:pt x="386" y="18132"/>
                  </a:cubicBezTo>
                  <a:lnTo>
                    <a:pt x="1314" y="18132"/>
                  </a:lnTo>
                  <a:lnTo>
                    <a:pt x="2131" y="18132"/>
                  </a:lnTo>
                  <a:cubicBezTo>
                    <a:pt x="2103" y="17765"/>
                    <a:pt x="2089" y="17382"/>
                    <a:pt x="2089" y="16992"/>
                  </a:cubicBezTo>
                  <a:cubicBezTo>
                    <a:pt x="2089" y="13890"/>
                    <a:pt x="3016" y="11379"/>
                    <a:pt x="4159" y="11379"/>
                  </a:cubicBezTo>
                  <a:cubicBezTo>
                    <a:pt x="5302" y="11379"/>
                    <a:pt x="6229" y="13890"/>
                    <a:pt x="6229" y="16992"/>
                  </a:cubicBezTo>
                  <a:cubicBezTo>
                    <a:pt x="6229" y="17382"/>
                    <a:pt x="6215" y="17765"/>
                    <a:pt x="6187" y="18132"/>
                  </a:cubicBezTo>
                  <a:lnTo>
                    <a:pt x="15164" y="18132"/>
                  </a:lnTo>
                  <a:cubicBezTo>
                    <a:pt x="15136" y="17765"/>
                    <a:pt x="15122" y="17382"/>
                    <a:pt x="15122" y="16992"/>
                  </a:cubicBezTo>
                  <a:cubicBezTo>
                    <a:pt x="15122" y="13890"/>
                    <a:pt x="16047" y="11379"/>
                    <a:pt x="17190" y="11379"/>
                  </a:cubicBezTo>
                  <a:cubicBezTo>
                    <a:pt x="18333" y="11379"/>
                    <a:pt x="19260" y="13890"/>
                    <a:pt x="19260" y="16992"/>
                  </a:cubicBezTo>
                  <a:cubicBezTo>
                    <a:pt x="19260" y="17405"/>
                    <a:pt x="19244" y="17809"/>
                    <a:pt x="19213" y="18196"/>
                  </a:cubicBezTo>
                  <a:lnTo>
                    <a:pt x="20288" y="18196"/>
                  </a:lnTo>
                  <a:lnTo>
                    <a:pt x="20933" y="18196"/>
                  </a:lnTo>
                  <a:lnTo>
                    <a:pt x="21216" y="18196"/>
                  </a:lnTo>
                  <a:cubicBezTo>
                    <a:pt x="21429" y="18196"/>
                    <a:pt x="21600" y="17727"/>
                    <a:pt x="21600" y="17149"/>
                  </a:cubicBezTo>
                  <a:lnTo>
                    <a:pt x="21600" y="12876"/>
                  </a:lnTo>
                  <a:cubicBezTo>
                    <a:pt x="21600" y="12298"/>
                    <a:pt x="21429" y="11829"/>
                    <a:pt x="21216" y="11829"/>
                  </a:cubicBezTo>
                  <a:lnTo>
                    <a:pt x="21123" y="11829"/>
                  </a:lnTo>
                  <a:lnTo>
                    <a:pt x="21123" y="10547"/>
                  </a:lnTo>
                  <a:cubicBezTo>
                    <a:pt x="21122" y="9984"/>
                    <a:pt x="20977" y="9502"/>
                    <a:pt x="20774" y="9390"/>
                  </a:cubicBezTo>
                  <a:cubicBezTo>
                    <a:pt x="19830" y="8871"/>
                    <a:pt x="16833" y="7290"/>
                    <a:pt x="15856" y="6776"/>
                  </a:cubicBezTo>
                  <a:cubicBezTo>
                    <a:pt x="15652" y="6669"/>
                    <a:pt x="15467" y="6407"/>
                    <a:pt x="15318" y="6013"/>
                  </a:cubicBezTo>
                  <a:cubicBezTo>
                    <a:pt x="14863" y="4811"/>
                    <a:pt x="13848" y="2126"/>
                    <a:pt x="13422" y="997"/>
                  </a:cubicBezTo>
                  <a:cubicBezTo>
                    <a:pt x="13177" y="346"/>
                    <a:pt x="12823" y="0"/>
                    <a:pt x="12408" y="0"/>
                  </a:cubicBezTo>
                  <a:lnTo>
                    <a:pt x="8713" y="0"/>
                  </a:lnTo>
                  <a:lnTo>
                    <a:pt x="6576" y="0"/>
                  </a:lnTo>
                  <a:close/>
                  <a:moveTo>
                    <a:pt x="7100" y="1507"/>
                  </a:moveTo>
                  <a:lnTo>
                    <a:pt x="8901" y="1507"/>
                  </a:lnTo>
                  <a:cubicBezTo>
                    <a:pt x="9005" y="1507"/>
                    <a:pt x="9091" y="1729"/>
                    <a:pt x="9095" y="2012"/>
                  </a:cubicBezTo>
                  <a:lnTo>
                    <a:pt x="9165" y="6280"/>
                  </a:lnTo>
                  <a:cubicBezTo>
                    <a:pt x="9171" y="6638"/>
                    <a:pt x="9065" y="6937"/>
                    <a:pt x="8933" y="6937"/>
                  </a:cubicBezTo>
                  <a:lnTo>
                    <a:pt x="5932" y="6937"/>
                  </a:lnTo>
                  <a:cubicBezTo>
                    <a:pt x="5781" y="6937"/>
                    <a:pt x="5677" y="6527"/>
                    <a:pt x="5732" y="6146"/>
                  </a:cubicBezTo>
                  <a:lnTo>
                    <a:pt x="6361" y="2742"/>
                  </a:lnTo>
                  <a:cubicBezTo>
                    <a:pt x="6502" y="1984"/>
                    <a:pt x="6787" y="1507"/>
                    <a:pt x="7100" y="1507"/>
                  </a:cubicBezTo>
                  <a:close/>
                  <a:moveTo>
                    <a:pt x="9960" y="1507"/>
                  </a:moveTo>
                  <a:lnTo>
                    <a:pt x="12525" y="1507"/>
                  </a:lnTo>
                  <a:cubicBezTo>
                    <a:pt x="12815" y="1507"/>
                    <a:pt x="13055" y="1783"/>
                    <a:pt x="13205" y="2288"/>
                  </a:cubicBezTo>
                  <a:lnTo>
                    <a:pt x="14353" y="6142"/>
                  </a:lnTo>
                  <a:cubicBezTo>
                    <a:pt x="14434" y="6412"/>
                    <a:pt x="14288" y="6937"/>
                    <a:pt x="14133" y="6937"/>
                  </a:cubicBezTo>
                  <a:lnTo>
                    <a:pt x="10196" y="6937"/>
                  </a:lnTo>
                  <a:cubicBezTo>
                    <a:pt x="10065" y="6937"/>
                    <a:pt x="9960" y="6688"/>
                    <a:pt x="9947" y="6339"/>
                  </a:cubicBezTo>
                  <a:lnTo>
                    <a:pt x="9779" y="2044"/>
                  </a:lnTo>
                  <a:cubicBezTo>
                    <a:pt x="9768" y="1766"/>
                    <a:pt x="9856" y="1507"/>
                    <a:pt x="9960" y="1507"/>
                  </a:cubicBezTo>
                  <a:close/>
                  <a:moveTo>
                    <a:pt x="4159" y="12389"/>
                  </a:moveTo>
                  <a:cubicBezTo>
                    <a:pt x="3222" y="12389"/>
                    <a:pt x="2463" y="14450"/>
                    <a:pt x="2463" y="16992"/>
                  </a:cubicBezTo>
                  <a:cubicBezTo>
                    <a:pt x="2463" y="19535"/>
                    <a:pt x="3222" y="21600"/>
                    <a:pt x="4159" y="21600"/>
                  </a:cubicBezTo>
                  <a:cubicBezTo>
                    <a:pt x="5096" y="21600"/>
                    <a:pt x="5855" y="19535"/>
                    <a:pt x="5855" y="16992"/>
                  </a:cubicBezTo>
                  <a:cubicBezTo>
                    <a:pt x="5855" y="14450"/>
                    <a:pt x="5096" y="12389"/>
                    <a:pt x="4159" y="12389"/>
                  </a:cubicBezTo>
                  <a:close/>
                  <a:moveTo>
                    <a:pt x="17190" y="12389"/>
                  </a:moveTo>
                  <a:cubicBezTo>
                    <a:pt x="16253" y="12389"/>
                    <a:pt x="15494" y="14450"/>
                    <a:pt x="15494" y="16992"/>
                  </a:cubicBezTo>
                  <a:cubicBezTo>
                    <a:pt x="15494" y="19535"/>
                    <a:pt x="16253" y="21600"/>
                    <a:pt x="17190" y="21600"/>
                  </a:cubicBezTo>
                  <a:cubicBezTo>
                    <a:pt x="18127" y="21600"/>
                    <a:pt x="18888" y="19535"/>
                    <a:pt x="18888" y="16992"/>
                  </a:cubicBezTo>
                  <a:cubicBezTo>
                    <a:pt x="18888" y="14450"/>
                    <a:pt x="18127" y="12389"/>
                    <a:pt x="17190" y="12389"/>
                  </a:cubicBezTo>
                  <a:close/>
                  <a:moveTo>
                    <a:pt x="4159" y="14829"/>
                  </a:moveTo>
                  <a:cubicBezTo>
                    <a:pt x="4599" y="14829"/>
                    <a:pt x="4956" y="15798"/>
                    <a:pt x="4956" y="16992"/>
                  </a:cubicBezTo>
                  <a:cubicBezTo>
                    <a:pt x="4956" y="18187"/>
                    <a:pt x="4599" y="19156"/>
                    <a:pt x="4159" y="19156"/>
                  </a:cubicBezTo>
                  <a:cubicBezTo>
                    <a:pt x="3719" y="19156"/>
                    <a:pt x="3362" y="18187"/>
                    <a:pt x="3362" y="16992"/>
                  </a:cubicBezTo>
                  <a:cubicBezTo>
                    <a:pt x="3362" y="15798"/>
                    <a:pt x="3719" y="14829"/>
                    <a:pt x="4159" y="14829"/>
                  </a:cubicBezTo>
                  <a:close/>
                  <a:moveTo>
                    <a:pt x="17190" y="14829"/>
                  </a:moveTo>
                  <a:cubicBezTo>
                    <a:pt x="17630" y="14829"/>
                    <a:pt x="17987" y="15798"/>
                    <a:pt x="17987" y="16992"/>
                  </a:cubicBezTo>
                  <a:cubicBezTo>
                    <a:pt x="17987" y="18187"/>
                    <a:pt x="17630" y="19156"/>
                    <a:pt x="17190" y="19156"/>
                  </a:cubicBezTo>
                  <a:cubicBezTo>
                    <a:pt x="16750" y="19156"/>
                    <a:pt x="16393" y="18187"/>
                    <a:pt x="16393" y="16992"/>
                  </a:cubicBezTo>
                  <a:cubicBezTo>
                    <a:pt x="16393" y="15798"/>
                    <a:pt x="16750" y="14829"/>
                    <a:pt x="17190" y="14829"/>
                  </a:cubicBezTo>
                  <a:close/>
                </a:path>
              </a:pathLst>
            </a:custGeom>
            <a:blipFill rotWithShape="1">
              <a:blip r:embed="rId17"/>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543" name="Automotivo"/>
            <p:cNvSpPr txBox="1"/>
            <p:nvPr/>
          </p:nvSpPr>
          <p:spPr>
            <a:xfrm>
              <a:off x="245841" y="707503"/>
              <a:ext cx="1210286" cy="4191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lgn="ctr">
                <a:spcBef>
                  <a:spcPts val="0"/>
                </a:spcBef>
                <a:defRPr spc="18" sz="1800"/>
              </a:lvl1pPr>
            </a:lstStyle>
            <a:p>
              <a:pPr/>
              <a:r>
                <a:t>Automotivo</a:t>
              </a:r>
            </a:p>
          </p:txBody>
        </p:sp>
      </p:grpSp>
      <p:sp>
        <p:nvSpPr>
          <p:cNvPr id="561" name="Linha de Conexão"/>
          <p:cNvSpPr/>
          <p:nvPr/>
        </p:nvSpPr>
        <p:spPr>
          <a:xfrm>
            <a:off x="7568214" y="4379573"/>
            <a:ext cx="2270512" cy="651900"/>
          </a:xfrm>
          <a:custGeom>
            <a:avLst/>
            <a:gdLst/>
            <a:ahLst/>
            <a:cxnLst>
              <a:cxn ang="0">
                <a:pos x="wd2" y="hd2"/>
              </a:cxn>
              <a:cxn ang="5400000">
                <a:pos x="wd2" y="hd2"/>
              </a:cxn>
              <a:cxn ang="10800000">
                <a:pos x="wd2" y="hd2"/>
              </a:cxn>
              <a:cxn ang="16200000">
                <a:pos x="wd2" y="hd2"/>
              </a:cxn>
            </a:cxnLst>
            <a:rect l="0" t="0" r="r" b="b"/>
            <a:pathLst>
              <a:path w="21600" h="16275" fill="norm" stroke="1" extrusionOk="0">
                <a:moveTo>
                  <a:pt x="0" y="12144"/>
                </a:moveTo>
                <a:cubicBezTo>
                  <a:pt x="7153" y="-5325"/>
                  <a:pt x="14353" y="-3948"/>
                  <a:pt x="21600" y="16275"/>
                </a:cubicBezTo>
              </a:path>
            </a:pathLst>
          </a:custGeom>
          <a:ln w="76200" cap="rnd">
            <a:solidFill>
              <a:schemeClr val="accent1">
                <a:hueOff val="147319"/>
                <a:satOff val="13526"/>
                <a:lumOff val="-23026"/>
              </a:schemeClr>
            </a:solidFill>
            <a:custDash>
              <a:ds d="100000" sp="200000"/>
            </a:custDash>
            <a:tailEnd type="stealth"/>
          </a:ln>
        </p:spPr>
        <p:txBody>
          <a:bodyPr/>
          <a:lstStyle/>
          <a:p>
            <a:pPr/>
          </a:p>
        </p:txBody>
      </p:sp>
      <p:sp>
        <p:nvSpPr>
          <p:cNvPr id="562" name="Linha de Conexão"/>
          <p:cNvSpPr/>
          <p:nvPr/>
        </p:nvSpPr>
        <p:spPr>
          <a:xfrm>
            <a:off x="8055412" y="5129352"/>
            <a:ext cx="1783314" cy="594671"/>
          </a:xfrm>
          <a:custGeom>
            <a:avLst/>
            <a:gdLst/>
            <a:ahLst/>
            <a:cxnLst>
              <a:cxn ang="0">
                <a:pos x="wd2" y="hd2"/>
              </a:cxn>
              <a:cxn ang="5400000">
                <a:pos x="wd2" y="hd2"/>
              </a:cxn>
              <a:cxn ang="10800000">
                <a:pos x="wd2" y="hd2"/>
              </a:cxn>
              <a:cxn ang="16200000">
                <a:pos x="wd2" y="hd2"/>
              </a:cxn>
            </a:cxnLst>
            <a:rect l="0" t="0" r="r" b="b"/>
            <a:pathLst>
              <a:path w="21600" h="16702" fill="norm" stroke="1" extrusionOk="0">
                <a:moveTo>
                  <a:pt x="0" y="16702"/>
                </a:moveTo>
                <a:cubicBezTo>
                  <a:pt x="5077" y="-1707"/>
                  <a:pt x="12277" y="-4898"/>
                  <a:pt x="21600" y="7128"/>
                </a:cubicBezTo>
              </a:path>
            </a:pathLst>
          </a:custGeom>
          <a:ln w="76200" cap="rnd">
            <a:solidFill>
              <a:schemeClr val="accent1">
                <a:hueOff val="147319"/>
                <a:satOff val="13526"/>
                <a:lumOff val="-23026"/>
              </a:schemeClr>
            </a:solidFill>
            <a:custDash>
              <a:ds d="100000" sp="200000"/>
            </a:custDash>
            <a:tailEnd type="stealth"/>
          </a:ln>
        </p:spPr>
        <p:txBody>
          <a:bodyPr/>
          <a:lstStyle/>
          <a:p>
            <a:pP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65" name="Representação da Estrutura Física"/>
          <p:cNvSpPr txBox="1"/>
          <p:nvPr>
            <p:ph type="title"/>
          </p:nvPr>
        </p:nvSpPr>
        <p:spPr>
          <a:prstGeom prst="rect">
            <a:avLst/>
          </a:prstGeom>
        </p:spPr>
        <p:txBody>
          <a:bodyPr/>
          <a:lstStyle>
            <a:lvl1pPr defTabSz="543305">
              <a:spcBef>
                <a:spcPts val="2100"/>
              </a:spcBef>
              <a:defRPr sz="4836"/>
            </a:lvl1pPr>
          </a:lstStyle>
          <a:p>
            <a:pPr/>
            <a:r>
              <a:t>Representação da Estrutura Física</a:t>
            </a:r>
          </a:p>
        </p:txBody>
      </p:sp>
      <p:grpSp>
        <p:nvGrpSpPr>
          <p:cNvPr id="574" name="Grupo"/>
          <p:cNvGrpSpPr/>
          <p:nvPr/>
        </p:nvGrpSpPr>
        <p:grpSpPr>
          <a:xfrm>
            <a:off x="1130015" y="2144828"/>
            <a:ext cx="11272567" cy="6875031"/>
            <a:chOff x="-1708190" y="9262"/>
            <a:chExt cx="11272565" cy="6875029"/>
          </a:xfrm>
        </p:grpSpPr>
        <p:pic>
          <p:nvPicPr>
            <p:cNvPr id="566" name="cloud.png" descr="cloud.png"/>
            <p:cNvPicPr>
              <a:picLocks noChangeAspect="1"/>
            </p:cNvPicPr>
            <p:nvPr/>
          </p:nvPicPr>
          <p:blipFill>
            <a:blip r:embed="rId2">
              <a:extLst/>
            </a:blip>
            <a:stretch>
              <a:fillRect/>
            </a:stretch>
          </p:blipFill>
          <p:spPr>
            <a:xfrm>
              <a:off x="0" y="784022"/>
              <a:ext cx="7734300" cy="5448301"/>
            </a:xfrm>
            <a:prstGeom prst="rect">
              <a:avLst/>
            </a:prstGeom>
            <a:ln w="12700" cap="flat">
              <a:noFill/>
              <a:miter lim="400000"/>
            </a:ln>
            <a:effectLst/>
          </p:spPr>
        </p:pic>
        <p:sp>
          <p:nvSpPr>
            <p:cNvPr id="567" name="Dispositivos"/>
            <p:cNvSpPr txBox="1"/>
            <p:nvPr/>
          </p:nvSpPr>
          <p:spPr>
            <a:xfrm>
              <a:off x="4737463" y="9262"/>
              <a:ext cx="2136561"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Dispositivos</a:t>
              </a:r>
            </a:p>
          </p:txBody>
        </p:sp>
        <p:sp>
          <p:nvSpPr>
            <p:cNvPr id="568" name="Dispositivos"/>
            <p:cNvSpPr txBox="1"/>
            <p:nvPr/>
          </p:nvSpPr>
          <p:spPr>
            <a:xfrm>
              <a:off x="5395271" y="6287391"/>
              <a:ext cx="2136561"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Dispositivos</a:t>
              </a:r>
            </a:p>
          </p:txBody>
        </p:sp>
        <p:sp>
          <p:nvSpPr>
            <p:cNvPr id="569" name="Dispositivos"/>
            <p:cNvSpPr txBox="1"/>
            <p:nvPr/>
          </p:nvSpPr>
          <p:spPr>
            <a:xfrm>
              <a:off x="-1708191" y="4257831"/>
              <a:ext cx="2136561"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Dispositivos</a:t>
              </a:r>
            </a:p>
          </p:txBody>
        </p:sp>
        <p:sp>
          <p:nvSpPr>
            <p:cNvPr id="570" name="Usuários"/>
            <p:cNvSpPr txBox="1"/>
            <p:nvPr/>
          </p:nvSpPr>
          <p:spPr>
            <a:xfrm>
              <a:off x="-459231" y="589010"/>
              <a:ext cx="1591020"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Usuários</a:t>
              </a:r>
            </a:p>
          </p:txBody>
        </p:sp>
        <p:sp>
          <p:nvSpPr>
            <p:cNvPr id="571" name="Usuários"/>
            <p:cNvSpPr txBox="1"/>
            <p:nvPr/>
          </p:nvSpPr>
          <p:spPr>
            <a:xfrm>
              <a:off x="7973356" y="4681459"/>
              <a:ext cx="1591020"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Usuários</a:t>
              </a:r>
            </a:p>
          </p:txBody>
        </p:sp>
        <p:sp>
          <p:nvSpPr>
            <p:cNvPr id="572" name="Usuários"/>
            <p:cNvSpPr txBox="1"/>
            <p:nvPr/>
          </p:nvSpPr>
          <p:spPr>
            <a:xfrm>
              <a:off x="823057" y="6148987"/>
              <a:ext cx="1591021"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Usuários</a:t>
              </a:r>
            </a:p>
          </p:txBody>
        </p:sp>
        <p:sp>
          <p:nvSpPr>
            <p:cNvPr id="573" name="Usuários"/>
            <p:cNvSpPr txBox="1"/>
            <p:nvPr/>
          </p:nvSpPr>
          <p:spPr>
            <a:xfrm>
              <a:off x="7973356" y="1853582"/>
              <a:ext cx="1591020" cy="5969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b="1" i="0">
                  <a:latin typeface="Comic Sans MS"/>
                  <a:ea typeface="Comic Sans MS"/>
                  <a:cs typeface="Comic Sans MS"/>
                  <a:sym typeface="Comic Sans MS"/>
                </a:defRPr>
              </a:lvl1pPr>
            </a:lstStyle>
            <a:p>
              <a:pPr/>
              <a:r>
                <a:t>Usuários</a:t>
              </a:r>
            </a:p>
          </p:txBody>
        </p:sp>
      </p:grpSp>
      <p:grpSp>
        <p:nvGrpSpPr>
          <p:cNvPr id="578" name="Grupo"/>
          <p:cNvGrpSpPr/>
          <p:nvPr/>
        </p:nvGrpSpPr>
        <p:grpSpPr>
          <a:xfrm>
            <a:off x="3599396" y="1973983"/>
            <a:ext cx="4892259" cy="4022211"/>
            <a:chOff x="0" y="0"/>
            <a:chExt cx="4892257" cy="4022209"/>
          </a:xfrm>
        </p:grpSpPr>
        <p:pic>
          <p:nvPicPr>
            <p:cNvPr id="575" name="Retângulo Arredondado" descr="Retângulo Arredondado"/>
            <p:cNvPicPr>
              <a:picLocks noChangeAspect="0"/>
            </p:cNvPicPr>
            <p:nvPr/>
          </p:nvPicPr>
          <p:blipFill>
            <a:blip r:embed="rId3">
              <a:extLst/>
            </a:blip>
            <a:stretch>
              <a:fillRect/>
            </a:stretch>
          </p:blipFill>
          <p:spPr>
            <a:xfrm>
              <a:off x="1441546" y="2831569"/>
              <a:ext cx="3450712" cy="1190641"/>
            </a:xfrm>
            <a:prstGeom prst="rect">
              <a:avLst/>
            </a:prstGeom>
            <a:effectLst/>
          </p:spPr>
        </p:pic>
        <p:sp>
          <p:nvSpPr>
            <p:cNvPr id="577" name="Seta"/>
            <p:cNvSpPr/>
            <p:nvPr/>
          </p:nvSpPr>
          <p:spPr>
            <a:xfrm rot="3600000">
              <a:off x="-51732" y="860828"/>
              <a:ext cx="2878536" cy="1542455"/>
            </a:xfrm>
            <a:prstGeom prst="rightArrow">
              <a:avLst>
                <a:gd name="adj1" fmla="val 22660"/>
                <a:gd name="adj2" fmla="val 60421"/>
              </a:avLst>
            </a:prstGeom>
            <a:solidFill>
              <a:schemeClr val="accent5">
                <a:lumOff val="-12830"/>
              </a:schemeClr>
            </a:solidFill>
            <a:ln w="12700" cap="flat">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578"/>
                                        </p:tgtEl>
                                        <p:attrNameLst>
                                          <p:attrName>style.visibility</p:attrName>
                                        </p:attrNameLst>
                                      </p:cBhvr>
                                      <p:to>
                                        <p:strVal val="visible"/>
                                      </p:to>
                                    </p:set>
                                    <p:animEffect filter="dissolve" transition="in">
                                      <p:cBhvr>
                                        <p:cTn id="7"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8" grpId="1"/>
    </p:bldLst>
  </p:timing>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0"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81" name="Representação de implementação (Modularização)"/>
          <p:cNvSpPr txBox="1"/>
          <p:nvPr>
            <p:ph type="title"/>
          </p:nvPr>
        </p:nvSpPr>
        <p:spPr>
          <a:prstGeom prst="rect">
            <a:avLst/>
          </a:prstGeom>
        </p:spPr>
        <p:txBody>
          <a:bodyPr/>
          <a:lstStyle>
            <a:lvl1pPr defTabSz="543305">
              <a:spcBef>
                <a:spcPts val="2100"/>
              </a:spcBef>
              <a:defRPr sz="4836"/>
            </a:lvl1pPr>
          </a:lstStyle>
          <a:p>
            <a:pPr/>
            <a:r>
              <a:t>Representação de implementação (Modularização)</a:t>
            </a:r>
          </a:p>
        </p:txBody>
      </p:sp>
      <p:pic>
        <p:nvPicPr>
          <p:cNvPr id="582" name="server-types.png" descr="server-types.png"/>
          <p:cNvPicPr>
            <a:picLocks noChangeAspect="1"/>
          </p:cNvPicPr>
          <p:nvPr/>
        </p:nvPicPr>
        <p:blipFill>
          <a:blip r:embed="rId2">
            <a:extLst/>
          </a:blip>
          <a:stretch>
            <a:fillRect/>
          </a:stretch>
        </p:blipFill>
        <p:spPr>
          <a:xfrm>
            <a:off x="3521146" y="2942222"/>
            <a:ext cx="5600701" cy="5245101"/>
          </a:xfrm>
          <a:prstGeom prst="rect">
            <a:avLst/>
          </a:prstGeom>
          <a:ln w="12700">
            <a:miter lim="400000"/>
          </a:ln>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85" name="Representação de implementação (Conectividade)"/>
          <p:cNvSpPr txBox="1"/>
          <p:nvPr>
            <p:ph type="title"/>
          </p:nvPr>
        </p:nvSpPr>
        <p:spPr>
          <a:prstGeom prst="rect">
            <a:avLst/>
          </a:prstGeom>
        </p:spPr>
        <p:txBody>
          <a:bodyPr/>
          <a:lstStyle>
            <a:lvl1pPr defTabSz="543305">
              <a:spcBef>
                <a:spcPts val="2100"/>
              </a:spcBef>
              <a:defRPr sz="4836"/>
            </a:lvl1pPr>
          </a:lstStyle>
          <a:p>
            <a:pPr/>
            <a:r>
              <a:t>Representação de implementação (Conectividade)</a:t>
            </a:r>
          </a:p>
        </p:txBody>
      </p:sp>
      <p:pic>
        <p:nvPicPr>
          <p:cNvPr id="586" name="arquitetura_rede.png" descr="arquitetura_rede.png"/>
          <p:cNvPicPr>
            <a:picLocks noChangeAspect="0"/>
          </p:cNvPicPr>
          <p:nvPr/>
        </p:nvPicPr>
        <p:blipFill>
          <a:blip r:embed="rId2">
            <a:extLst/>
          </a:blip>
          <a:srcRect l="0" t="308" r="0" b="308"/>
          <a:stretch>
            <a:fillRect/>
          </a:stretch>
        </p:blipFill>
        <p:spPr>
          <a:xfrm>
            <a:off x="163710" y="2888688"/>
            <a:ext cx="12677321" cy="5711593"/>
          </a:xfrm>
          <a:prstGeom prst="rect">
            <a:avLst/>
          </a:prstGeom>
          <a:ln w="63500">
            <a:solidFill>
              <a:srgbClr val="B61223">
                <a:alpha val="85730"/>
              </a:srgbClr>
            </a:solidFill>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588" name="Imagem" descr="Imagem"/>
          <p:cNvPicPr>
            <a:picLocks noChangeAspect="1"/>
          </p:cNvPicPr>
          <p:nvPr>
            <p:ph type="pic" idx="13"/>
          </p:nvPr>
        </p:nvPicPr>
        <p:blipFill>
          <a:blip r:embed="rId2">
            <a:extLst/>
          </a:blip>
          <a:srcRect l="34155" t="129" r="9870" b="129"/>
          <a:stretch>
            <a:fillRect/>
          </a:stretch>
        </p:blipFill>
        <p:spPr>
          <a:prstGeom prst="rect">
            <a:avLst/>
          </a:prstGeom>
        </p:spPr>
      </p:pic>
      <p:sp>
        <p:nvSpPr>
          <p:cNvPr id="58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90" name="principais trabalhos"/>
          <p:cNvSpPr txBox="1"/>
          <p:nvPr>
            <p:ph type="title"/>
          </p:nvPr>
        </p:nvSpPr>
        <p:spPr>
          <a:prstGeom prst="rect">
            <a:avLst/>
          </a:prstGeom>
        </p:spPr>
        <p:txBody>
          <a:bodyPr/>
          <a:lstStyle/>
          <a:p>
            <a:pPr/>
            <a:r>
              <a:t>principais trabalhos</a:t>
            </a:r>
          </a:p>
        </p:txBody>
      </p:sp>
      <p:sp>
        <p:nvSpPr>
          <p:cNvPr id="591" name="Arquiteturas relacionadas"/>
          <p:cNvSpPr txBox="1"/>
          <p:nvPr>
            <p:ph type="body" sz="quarter" idx="1"/>
          </p:nvPr>
        </p:nvSpPr>
        <p:spPr>
          <a:prstGeom prst="rect">
            <a:avLst/>
          </a:prstGeom>
        </p:spPr>
        <p:txBody>
          <a:bodyPr/>
          <a:lstStyle/>
          <a:p>
            <a:pPr/>
            <a:r>
              <a:t>Arquiteturas relacionadas</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94" name="principais trabalhos - Tópicos"/>
          <p:cNvSpPr txBox="1"/>
          <p:nvPr>
            <p:ph type="title"/>
          </p:nvPr>
        </p:nvSpPr>
        <p:spPr>
          <a:prstGeom prst="rect">
            <a:avLst/>
          </a:prstGeom>
        </p:spPr>
        <p:txBody>
          <a:bodyPr/>
          <a:lstStyle>
            <a:lvl1pPr defTabSz="543305">
              <a:spcBef>
                <a:spcPts val="2100"/>
              </a:spcBef>
              <a:defRPr sz="4836"/>
            </a:lvl1pPr>
          </a:lstStyle>
          <a:p>
            <a:pPr/>
            <a:r>
              <a:t>principais trabalhos - Tópicos</a:t>
            </a:r>
          </a:p>
        </p:txBody>
      </p:sp>
      <p:sp>
        <p:nvSpPr>
          <p:cNvPr id="595" name="C4IOT…"/>
          <p:cNvSpPr txBox="1"/>
          <p:nvPr>
            <p:ph type="body" idx="1"/>
          </p:nvPr>
        </p:nvSpPr>
        <p:spPr>
          <a:prstGeom prst="rect">
            <a:avLst/>
          </a:prstGeom>
        </p:spPr>
        <p:txBody>
          <a:bodyPr/>
          <a:lstStyle/>
          <a:p>
            <a:pPr/>
            <a:r>
              <a:t>C4IOT</a:t>
            </a:r>
          </a:p>
          <a:p>
            <a:pPr/>
            <a:r>
              <a:t>Context Aware Sensor Configuration Model (CASCOM)</a:t>
            </a:r>
          </a:p>
          <a:p>
            <a:pPr/>
            <a:r>
              <a:t>Middleware IoT Global Sensor Networks (X-GSN)</a:t>
            </a:r>
          </a:p>
          <a:p>
            <a:pPr/>
            <a:r>
              <a:t>Open IoT</a:t>
            </a:r>
          </a:p>
          <a:p>
            <a:pPr/>
            <a:r>
              <a:t>Outras arquiteturas e ferramentas para IoT</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45" name="Cenário proposto - Tópicos"/>
          <p:cNvSpPr txBox="1"/>
          <p:nvPr>
            <p:ph type="title"/>
          </p:nvPr>
        </p:nvSpPr>
        <p:spPr>
          <a:prstGeom prst="rect">
            <a:avLst/>
          </a:prstGeom>
        </p:spPr>
        <p:txBody>
          <a:bodyPr/>
          <a:lstStyle>
            <a:lvl1pPr defTabSz="543305">
              <a:spcBef>
                <a:spcPts val="2100"/>
              </a:spcBef>
              <a:defRPr sz="4836"/>
            </a:lvl1pPr>
          </a:lstStyle>
          <a:p>
            <a:pPr/>
            <a:r>
              <a:t>Cenário proposto - Tópicos</a:t>
            </a:r>
          </a:p>
        </p:txBody>
      </p:sp>
      <p:sp>
        <p:nvSpPr>
          <p:cNvPr id="146" name="Internet das Coisas…"/>
          <p:cNvSpPr txBox="1"/>
          <p:nvPr>
            <p:ph type="body" idx="1"/>
          </p:nvPr>
        </p:nvSpPr>
        <p:spPr>
          <a:prstGeom prst="rect">
            <a:avLst/>
          </a:prstGeom>
        </p:spPr>
        <p:txBody>
          <a:bodyPr/>
          <a:lstStyle/>
          <a:p>
            <a:pPr/>
            <a:r>
              <a:t>Internet das Coisas</a:t>
            </a:r>
          </a:p>
          <a:p>
            <a:pPr/>
            <a:r>
              <a:t>Pra que arquitetura?</a:t>
            </a:r>
          </a:p>
          <a:p>
            <a:pPr/>
            <a:r>
              <a:t>Rede de sensores sem fios </a:t>
            </a:r>
          </a:p>
          <a:p>
            <a:pPr/>
            <a:r>
              <a:t>Definindo os sensores como serviços</a:t>
            </a:r>
          </a:p>
          <a:p>
            <a:pPr/>
            <a:r>
              <a:t>Recursos baseados em conhecimento (Ontologias)</a:t>
            </a:r>
          </a:p>
          <a:p>
            <a:pPr/>
            <a:r>
              <a:t>Identificando o conhecimento na rede</a:t>
            </a:r>
          </a:p>
          <a:p>
            <a:pPr/>
            <a:r>
              <a:t>Do físico ao virtual adicionando uma semântica</a:t>
            </a:r>
          </a:p>
          <a:p>
            <a:pPr/>
            <a:r>
              <a:t>Criando novos conhecimentos com Objetos Virtuais</a:t>
            </a:r>
          </a:p>
          <a:p>
            <a:pPr/>
            <a:r>
              <a:t>Juntando tudo para criar um ecossistema inteligente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598" name="C4Iot"/>
          <p:cNvSpPr txBox="1"/>
          <p:nvPr>
            <p:ph type="title"/>
          </p:nvPr>
        </p:nvSpPr>
        <p:spPr>
          <a:prstGeom prst="rect">
            <a:avLst/>
          </a:prstGeom>
        </p:spPr>
        <p:txBody>
          <a:bodyPr/>
          <a:lstStyle>
            <a:lvl1pPr defTabSz="543305">
              <a:spcBef>
                <a:spcPts val="2100"/>
              </a:spcBef>
              <a:defRPr sz="4836"/>
            </a:lvl1pPr>
          </a:lstStyle>
          <a:p>
            <a:pPr/>
            <a:r>
              <a:t>C4Iot</a:t>
            </a:r>
          </a:p>
        </p:txBody>
      </p:sp>
      <p:pic>
        <p:nvPicPr>
          <p:cNvPr id="599" name="CA4IOT-component-level-architecture.png" descr="CA4IOT-component-level-architecture.png"/>
          <p:cNvPicPr>
            <a:picLocks noChangeAspect="0"/>
          </p:cNvPicPr>
          <p:nvPr/>
        </p:nvPicPr>
        <p:blipFill>
          <a:blip r:embed="rId2">
            <a:extLst/>
          </a:blip>
          <a:stretch>
            <a:fillRect/>
          </a:stretch>
        </p:blipFill>
        <p:spPr>
          <a:xfrm>
            <a:off x="1023937" y="2060354"/>
            <a:ext cx="10956926" cy="7329886"/>
          </a:xfrm>
          <a:prstGeom prst="rect">
            <a:avLst/>
          </a:prstGeom>
          <a:effectLst>
            <a:outerShdw sx="100000" sy="100000" kx="0" ky="0" algn="b" rotWithShape="0" blurRad="203200" dist="292100" dir="9300000">
              <a:srgbClr val="000000">
                <a:alpha val="77000"/>
              </a:srgbClr>
            </a:outerShdw>
          </a:effectLst>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1" name="Imagem" descr="Imagem"/>
          <p:cNvPicPr>
            <a:picLocks noChangeAspect="1"/>
          </p:cNvPicPr>
          <p:nvPr>
            <p:ph type="pic" idx="13"/>
          </p:nvPr>
        </p:nvPicPr>
        <p:blipFill>
          <a:blip r:embed="rId2">
            <a:extLst/>
          </a:blip>
          <a:srcRect l="2257" t="129" r="26205" b="129"/>
          <a:stretch>
            <a:fillRect/>
          </a:stretch>
        </p:blipFill>
        <p:spPr>
          <a:xfrm>
            <a:off x="6349" y="0"/>
            <a:ext cx="6438901" cy="9753600"/>
          </a:xfrm>
          <a:prstGeom prst="rect">
            <a:avLst/>
          </a:prstGeom>
        </p:spPr>
      </p:pic>
      <p:sp>
        <p:nvSpPr>
          <p:cNvPr id="602"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03" name="Cascom (1/2)"/>
          <p:cNvSpPr txBox="1"/>
          <p:nvPr>
            <p:ph type="title"/>
          </p:nvPr>
        </p:nvSpPr>
        <p:spPr>
          <a:prstGeom prst="rect">
            <a:avLst/>
          </a:prstGeom>
        </p:spPr>
        <p:txBody>
          <a:bodyPr/>
          <a:lstStyle>
            <a:lvl1pPr defTabSz="543305">
              <a:spcBef>
                <a:spcPts val="2100"/>
              </a:spcBef>
              <a:defRPr sz="4836"/>
            </a:lvl1pPr>
          </a:lstStyle>
          <a:p>
            <a:pPr/>
            <a:r>
              <a:t>Cascom (1/2)</a:t>
            </a:r>
          </a:p>
        </p:txBody>
      </p:sp>
      <p:sp>
        <p:nvSpPr>
          <p:cNvPr id="604" name="Modelo dividido em 6 fases:…"/>
          <p:cNvSpPr txBox="1"/>
          <p:nvPr>
            <p:ph type="body" sz="half" idx="1"/>
          </p:nvPr>
        </p:nvSpPr>
        <p:spPr>
          <a:prstGeom prst="rect">
            <a:avLst/>
          </a:prstGeom>
        </p:spPr>
        <p:txBody>
          <a:bodyPr/>
          <a:lstStyle/>
          <a:p>
            <a:pPr/>
            <a:r>
              <a:t>Modelo dividido em 6 fases:</a:t>
            </a:r>
          </a:p>
          <a:p>
            <a:pPr marL="500062" indent="-500062">
              <a:buSzPct val="100000"/>
              <a:buFontTx/>
              <a:buAutoNum type="arabicPeriod" startAt="1"/>
            </a:pPr>
            <a:r>
              <a:t>Compreensão da necessidade</a:t>
            </a:r>
          </a:p>
          <a:p>
            <a:pPr marL="500062" indent="-500062">
              <a:buSzPct val="100000"/>
              <a:buFontTx/>
              <a:buAutoNum type="arabicPeriod" startAt="1"/>
            </a:pPr>
            <a:r>
              <a:t>Seleção dos componentes de dados</a:t>
            </a:r>
          </a:p>
          <a:p>
            <a:pPr marL="500062" indent="-500062">
              <a:buSzPct val="100000"/>
              <a:buFontTx/>
              <a:buAutoNum type="arabicPeriod" startAt="1"/>
            </a:pPr>
            <a:r>
              <a:t>Seleção de sensores</a:t>
            </a:r>
          </a:p>
          <a:p>
            <a:pPr marL="500062" indent="-500062">
              <a:buSzPct val="100000"/>
              <a:buFontTx/>
              <a:buAutoNum type="arabicPeriod" startAt="1"/>
            </a:pPr>
            <a:r>
              <a:t>Avisos e recomendações disponíveis</a:t>
            </a:r>
          </a:p>
          <a:p>
            <a:pPr marL="500062" indent="-500062">
              <a:buSzPct val="100000"/>
              <a:buFontTx/>
              <a:buAutoNum type="arabicPeriod" startAt="1"/>
            </a:pPr>
            <a:r>
              <a:t>Identificar contextos adicionais</a:t>
            </a:r>
          </a:p>
          <a:p>
            <a:pPr marL="500062" indent="-500062">
              <a:buSzPct val="100000"/>
              <a:buFontTx/>
              <a:buAutoNum type="arabicPeriod" startAt="1"/>
            </a:pPr>
            <a:r>
              <a:t>Otimizações baseadas no contexto</a:t>
            </a:r>
          </a:p>
        </p:txBody>
      </p:sp>
      <p:pic>
        <p:nvPicPr>
          <p:cNvPr id="605" name="cascomModel.png" descr="cascomModel.png"/>
          <p:cNvPicPr>
            <a:picLocks noChangeAspect="0"/>
          </p:cNvPicPr>
          <p:nvPr/>
        </p:nvPicPr>
        <p:blipFill>
          <a:blip r:embed="rId3">
            <a:extLst/>
          </a:blip>
          <a:stretch>
            <a:fillRect/>
          </a:stretch>
        </p:blipFill>
        <p:spPr>
          <a:xfrm>
            <a:off x="-6961809" y="1074715"/>
            <a:ext cx="6599239" cy="2073276"/>
          </a:xfrm>
          <a:prstGeom prst="rect">
            <a:avLst/>
          </a:prstGeom>
          <a:effectLst>
            <a:outerShdw sx="100000" sy="100000" kx="0" ky="0" algn="b" rotWithShape="0" blurRad="203200" dist="292100" dir="9300000">
              <a:srgbClr val="000000">
                <a:alpha val="77000"/>
              </a:srgbClr>
            </a:outerShdw>
          </a:effectLst>
        </p:spPr>
      </p:pic>
      <p:sp>
        <p:nvSpPr>
          <p:cNvPr id="606" name="(Context-Aware Sensor Configuration Model)"/>
          <p:cNvSpPr txBox="1"/>
          <p:nvPr/>
        </p:nvSpPr>
        <p:spPr>
          <a:xfrm>
            <a:off x="7666756" y="1283969"/>
            <a:ext cx="3572819" cy="3022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300"/>
              </a:spcBef>
              <a:defRPr cap="all" i="0" spc="0" sz="1600">
                <a:solidFill>
                  <a:srgbClr val="747676"/>
                </a:solidFill>
                <a:latin typeface="+mn-lt"/>
                <a:ea typeface="+mn-ea"/>
                <a:cs typeface="+mn-cs"/>
                <a:sym typeface="DIN Condensed"/>
              </a:defRPr>
            </a:lvl1pPr>
          </a:lstStyle>
          <a:p>
            <a:pPr/>
            <a:r>
              <a:t>(Context-Aware Sensor Configuration Model)</a:t>
            </a:r>
          </a:p>
        </p:txBody>
      </p:sp>
      <p:grpSp>
        <p:nvGrpSpPr>
          <p:cNvPr id="611" name="Grupo"/>
          <p:cNvGrpSpPr/>
          <p:nvPr/>
        </p:nvGrpSpPr>
        <p:grpSpPr>
          <a:xfrm>
            <a:off x="463507" y="6547464"/>
            <a:ext cx="6046524" cy="1397001"/>
            <a:chOff x="-63500" y="-63500"/>
            <a:chExt cx="6046523" cy="1397000"/>
          </a:xfrm>
        </p:grpSpPr>
        <p:pic>
          <p:nvPicPr>
            <p:cNvPr id="607" name="Retângulo" descr="Retângulo"/>
            <p:cNvPicPr>
              <a:picLocks noChangeAspect="0"/>
            </p:cNvPicPr>
            <p:nvPr/>
          </p:nvPicPr>
          <p:blipFill>
            <a:blip r:embed="rId4">
              <a:extLst/>
            </a:blip>
            <a:stretch>
              <a:fillRect/>
            </a:stretch>
          </p:blipFill>
          <p:spPr>
            <a:xfrm>
              <a:off x="-63500" y="-63500"/>
              <a:ext cx="6046524" cy="1397000"/>
            </a:xfrm>
            <a:prstGeom prst="rect">
              <a:avLst/>
            </a:prstGeom>
            <a:effectLst>
              <a:outerShdw sx="100000" sy="100000" kx="0" ky="0" algn="b" rotWithShape="0" blurRad="203200" dist="292100" dir="9300000">
                <a:srgbClr val="000000">
                  <a:alpha val="77000"/>
                </a:srgbClr>
              </a:outerShdw>
            </a:effectLst>
          </p:spPr>
        </p:pic>
        <p:pic>
          <p:nvPicPr>
            <p:cNvPr id="608" name="cascomUC2.png" descr="cascomUC2.png"/>
            <p:cNvPicPr>
              <a:picLocks noChangeAspect="1"/>
            </p:cNvPicPr>
            <p:nvPr/>
          </p:nvPicPr>
          <p:blipFill>
            <a:blip r:embed="rId5">
              <a:extLst/>
            </a:blip>
            <a:stretch>
              <a:fillRect/>
            </a:stretch>
          </p:blipFill>
          <p:spPr>
            <a:xfrm>
              <a:off x="26145" y="103061"/>
              <a:ext cx="4559301" cy="406401"/>
            </a:xfrm>
            <a:prstGeom prst="rect">
              <a:avLst/>
            </a:prstGeom>
            <a:ln w="12700" cap="flat">
              <a:noFill/>
              <a:miter lim="400000"/>
            </a:ln>
            <a:effectLst/>
          </p:spPr>
        </p:pic>
        <p:pic>
          <p:nvPicPr>
            <p:cNvPr id="609" name="cascomUC3.png" descr="cascomUC3.png"/>
            <p:cNvPicPr>
              <a:picLocks noChangeAspect="1"/>
            </p:cNvPicPr>
            <p:nvPr/>
          </p:nvPicPr>
          <p:blipFill>
            <a:blip r:embed="rId6">
              <a:extLst/>
            </a:blip>
            <a:stretch>
              <a:fillRect/>
            </a:stretch>
          </p:blipFill>
          <p:spPr>
            <a:xfrm>
              <a:off x="82902" y="407899"/>
              <a:ext cx="5003801" cy="317501"/>
            </a:xfrm>
            <a:prstGeom prst="rect">
              <a:avLst/>
            </a:prstGeom>
            <a:ln w="12700" cap="flat">
              <a:noFill/>
              <a:miter lim="400000"/>
            </a:ln>
            <a:effectLst/>
          </p:spPr>
        </p:pic>
        <p:pic>
          <p:nvPicPr>
            <p:cNvPr id="610" name="cascomUC4.png" descr="cascomUC4.png"/>
            <p:cNvPicPr>
              <a:picLocks noChangeAspect="1"/>
            </p:cNvPicPr>
            <p:nvPr/>
          </p:nvPicPr>
          <p:blipFill>
            <a:blip r:embed="rId7">
              <a:extLst/>
            </a:blip>
            <a:stretch>
              <a:fillRect/>
            </a:stretch>
          </p:blipFill>
          <p:spPr>
            <a:xfrm>
              <a:off x="37497" y="633538"/>
              <a:ext cx="4241801" cy="584201"/>
            </a:xfrm>
            <a:prstGeom prst="rect">
              <a:avLst/>
            </a:prstGeom>
            <a:ln w="12700" cap="flat">
              <a:noFill/>
              <a:miter lim="400000"/>
            </a:ln>
            <a:effectLst/>
          </p:spPr>
        </p:pic>
      </p:grpSp>
      <p:grpSp>
        <p:nvGrpSpPr>
          <p:cNvPr id="614" name="Grupo"/>
          <p:cNvGrpSpPr/>
          <p:nvPr/>
        </p:nvGrpSpPr>
        <p:grpSpPr>
          <a:xfrm>
            <a:off x="323409" y="5077568"/>
            <a:ext cx="6326721" cy="1397001"/>
            <a:chOff x="-63500" y="-63500"/>
            <a:chExt cx="6326719" cy="1397000"/>
          </a:xfrm>
        </p:grpSpPr>
        <p:pic>
          <p:nvPicPr>
            <p:cNvPr id="612" name="Retângulo" descr="Retângulo"/>
            <p:cNvPicPr>
              <a:picLocks noChangeAspect="0"/>
            </p:cNvPicPr>
            <p:nvPr/>
          </p:nvPicPr>
          <p:blipFill>
            <a:blip r:embed="rId8">
              <a:extLst/>
            </a:blip>
            <a:stretch>
              <a:fillRect/>
            </a:stretch>
          </p:blipFill>
          <p:spPr>
            <a:xfrm>
              <a:off x="-63500" y="-63501"/>
              <a:ext cx="6326720" cy="1397001"/>
            </a:xfrm>
            <a:prstGeom prst="rect">
              <a:avLst/>
            </a:prstGeom>
            <a:effectLst>
              <a:outerShdw sx="100000" sy="100000" kx="0" ky="0" algn="b" rotWithShape="0" blurRad="203200" dist="292100" dir="9300000">
                <a:srgbClr val="000000">
                  <a:alpha val="77000"/>
                </a:srgbClr>
              </a:outerShdw>
            </a:effectLst>
          </p:spPr>
        </p:pic>
        <p:pic>
          <p:nvPicPr>
            <p:cNvPr id="613" name="cascomUC1.png" descr="cascomUC1.png"/>
            <p:cNvPicPr>
              <a:picLocks noChangeAspect="1"/>
            </p:cNvPicPr>
            <p:nvPr/>
          </p:nvPicPr>
          <p:blipFill>
            <a:blip r:embed="rId9">
              <a:extLst/>
            </a:blip>
            <a:stretch>
              <a:fillRect/>
            </a:stretch>
          </p:blipFill>
          <p:spPr>
            <a:xfrm>
              <a:off x="70909" y="137778"/>
              <a:ext cx="6057901" cy="1054101"/>
            </a:xfrm>
            <a:prstGeom prst="rect">
              <a:avLst/>
            </a:prstGeom>
            <a:ln w="12700" cap="flat">
              <a:noFill/>
              <a:miter lim="400000"/>
            </a:ln>
            <a:effectLst/>
          </p:spPr>
        </p:pic>
      </p:grpSp>
      <p:grpSp>
        <p:nvGrpSpPr>
          <p:cNvPr id="625" name="Grupo"/>
          <p:cNvGrpSpPr/>
          <p:nvPr/>
        </p:nvGrpSpPr>
        <p:grpSpPr>
          <a:xfrm>
            <a:off x="136350" y="1092752"/>
            <a:ext cx="6700839" cy="2967568"/>
            <a:chOff x="-63500" y="-63500"/>
            <a:chExt cx="6700837" cy="2967566"/>
          </a:xfrm>
        </p:grpSpPr>
        <p:pic>
          <p:nvPicPr>
            <p:cNvPr id="615" name="Retângulo" descr="Retângulo"/>
            <p:cNvPicPr>
              <a:picLocks noChangeAspect="0"/>
            </p:cNvPicPr>
            <p:nvPr/>
          </p:nvPicPr>
          <p:blipFill>
            <a:blip r:embed="rId10">
              <a:extLst/>
            </a:blip>
            <a:stretch>
              <a:fillRect/>
            </a:stretch>
          </p:blipFill>
          <p:spPr>
            <a:xfrm>
              <a:off x="-63500" y="-63500"/>
              <a:ext cx="6700838" cy="2967567"/>
            </a:xfrm>
            <a:prstGeom prst="rect">
              <a:avLst/>
            </a:prstGeom>
            <a:effectLst>
              <a:outerShdw sx="100000" sy="100000" kx="0" ky="0" algn="b" rotWithShape="0" blurRad="203200" dist="292100" dir="9300000">
                <a:srgbClr val="000000">
                  <a:alpha val="77000"/>
                </a:srgbClr>
              </a:outerShdw>
            </a:effectLst>
          </p:spPr>
        </p:pic>
        <p:sp>
          <p:nvSpPr>
            <p:cNvPr id="616" name="Usuário precisa monitorar/detectar…"/>
            <p:cNvSpPr/>
            <p:nvPr/>
          </p:nvSpPr>
          <p:spPr>
            <a:xfrm>
              <a:off x="96043" y="1058332"/>
              <a:ext cx="1732228" cy="723901"/>
            </a:xfrm>
            <a:prstGeom prst="rect">
              <a:avLst/>
            </a:prstGeom>
            <a:solidFill>
              <a:schemeClr val="accent4">
                <a:lumOff val="-9884"/>
              </a:schemeClr>
            </a:solidFill>
            <a:ln w="12700" cap="flat">
              <a:solidFill>
                <a:schemeClr val="accent6">
                  <a:hueOff val="268947"/>
                  <a:satOff val="-2541"/>
                  <a:lumOff val="-2773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lgn="ctr">
                <a:spcBef>
                  <a:spcPts val="0"/>
                </a:spcBef>
                <a:defRPr i="0" spc="0" sz="1400">
                  <a:solidFill>
                    <a:srgbClr val="FFFFFF"/>
                  </a:solidFill>
                  <a:latin typeface="DIN Alternate"/>
                  <a:ea typeface="DIN Alternate"/>
                  <a:cs typeface="DIN Alternate"/>
                  <a:sym typeface="DIN Alternate"/>
                </a:defRPr>
              </a:pPr>
              <a:r>
                <a:t>Usuário precisa monitorar/detectar</a:t>
              </a:r>
            </a:p>
            <a:p>
              <a:pPr algn="ctr">
                <a:spcBef>
                  <a:spcPts val="0"/>
                </a:spcBef>
                <a:defRPr i="0" spc="0" sz="1400">
                  <a:solidFill>
                    <a:srgbClr val="FFFFFF"/>
                  </a:solidFill>
                  <a:latin typeface="DIN Alternate"/>
                  <a:ea typeface="DIN Alternate"/>
                  <a:cs typeface="DIN Alternate"/>
                  <a:sym typeface="DIN Alternate"/>
                </a:defRPr>
              </a:pPr>
              <a:r>
                <a:t>algum fenômeno</a:t>
              </a:r>
            </a:p>
          </p:txBody>
        </p:sp>
        <p:sp>
          <p:nvSpPr>
            <p:cNvPr id="617" name="Quais sensores são utilizo para essa análise?"/>
            <p:cNvSpPr/>
            <p:nvPr/>
          </p:nvSpPr>
          <p:spPr>
            <a:xfrm>
              <a:off x="2423979" y="273049"/>
              <a:ext cx="1732228" cy="723901"/>
            </a:xfrm>
            <a:prstGeom prst="rect">
              <a:avLst/>
            </a:prstGeom>
            <a:solidFill>
              <a:schemeClr val="accent4">
                <a:lumOff val="-9884"/>
              </a:schemeClr>
            </a:solidFill>
            <a:ln w="12700" cap="flat">
              <a:solidFill>
                <a:schemeClr val="accent6">
                  <a:hueOff val="268947"/>
                  <a:satOff val="-2541"/>
                  <a:lumOff val="-27730"/>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1400">
                  <a:solidFill>
                    <a:srgbClr val="FFFFFF"/>
                  </a:solidFill>
                  <a:latin typeface="DIN Alternate"/>
                  <a:ea typeface="DIN Alternate"/>
                  <a:cs typeface="DIN Alternate"/>
                  <a:sym typeface="DIN Alternate"/>
                </a:defRPr>
              </a:lvl1pPr>
            </a:lstStyle>
            <a:p>
              <a:pPr/>
              <a:r>
                <a:t>Quais sensores são utilizo para essa análise?</a:t>
              </a:r>
            </a:p>
          </p:txBody>
        </p:sp>
        <p:sp>
          <p:nvSpPr>
            <p:cNvPr id="618" name="Conhecimento técnico para  configurar a plataforma?"/>
            <p:cNvSpPr/>
            <p:nvPr/>
          </p:nvSpPr>
          <p:spPr>
            <a:xfrm>
              <a:off x="2423979" y="1058332"/>
              <a:ext cx="1732228" cy="723901"/>
            </a:xfrm>
            <a:prstGeom prst="rect">
              <a:avLst/>
            </a:prstGeom>
            <a:blipFill rotWithShape="1">
              <a:blip r:embed="rId11"/>
              <a:srcRect l="0" t="0" r="0" b="0"/>
              <a:tile tx="0" ty="0" sx="100000" sy="100000" flip="none" algn="tl"/>
            </a:blipFill>
            <a:ln w="101600" cap="rnd">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1400">
                  <a:solidFill>
                    <a:srgbClr val="000000"/>
                  </a:solidFill>
                  <a:latin typeface="DIN Alternate"/>
                  <a:ea typeface="DIN Alternate"/>
                  <a:cs typeface="DIN Alternate"/>
                  <a:sym typeface="DIN Alternate"/>
                </a:defRPr>
              </a:lvl1pPr>
            </a:lstStyle>
            <a:p>
              <a:pPr/>
              <a:r>
                <a:t>Conhecimento técnico para  configurar a plataforma?</a:t>
              </a:r>
            </a:p>
          </p:txBody>
        </p:sp>
        <p:sp>
          <p:nvSpPr>
            <p:cNvPr id="619" name="Quais processamentos de dados tenho que realizar?"/>
            <p:cNvSpPr/>
            <p:nvPr/>
          </p:nvSpPr>
          <p:spPr>
            <a:xfrm>
              <a:off x="2423979" y="1843616"/>
              <a:ext cx="1732228" cy="723901"/>
            </a:xfrm>
            <a:prstGeom prst="rect">
              <a:avLst/>
            </a:prstGeom>
            <a:blipFill rotWithShape="1">
              <a:blip r:embed="rId12"/>
              <a:srcRect l="0" t="0" r="0" b="0"/>
              <a:tile tx="0" ty="0" sx="100000" sy="100000" flip="none" algn="tl"/>
            </a:blipFill>
            <a:ln w="12700" cap="flat">
              <a:solidFill>
                <a:schemeClr val="accent1">
                  <a:hueOff val="147319"/>
                  <a:satOff val="13526"/>
                  <a:lumOff val="-23026"/>
                </a:schemeClr>
              </a:solidFill>
              <a:prstDash val="solid"/>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1300">
                  <a:solidFill>
                    <a:srgbClr val="FFFFFF"/>
                  </a:solidFill>
                  <a:latin typeface="DIN Alternate"/>
                  <a:ea typeface="DIN Alternate"/>
                  <a:cs typeface="DIN Alternate"/>
                  <a:sym typeface="DIN Alternate"/>
                </a:defRPr>
              </a:lvl1pPr>
            </a:lstStyle>
            <a:p>
              <a:pPr/>
              <a:r>
                <a:t>Quais processamentos de dados tenho que realizar?</a:t>
              </a:r>
            </a:p>
          </p:txBody>
        </p:sp>
        <p:sp>
          <p:nvSpPr>
            <p:cNvPr id="620" name="Objetivo: Simplificação desses procedimentos para usuário"/>
            <p:cNvSpPr/>
            <p:nvPr/>
          </p:nvSpPr>
          <p:spPr>
            <a:xfrm>
              <a:off x="4751916" y="1058332"/>
              <a:ext cx="1732228" cy="723901"/>
            </a:xfrm>
            <a:prstGeom prst="rect">
              <a:avLst/>
            </a:prstGeom>
            <a:blipFill rotWithShape="1">
              <a:blip r:embed="rId13"/>
              <a:srcRect l="0" t="0" r="0" b="0"/>
              <a:tile tx="0" ty="0" sx="100000" sy="100000" flip="none" algn="tl"/>
            </a:blipFill>
            <a:ln w="101600" cap="rnd">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lvl1pPr algn="ctr">
                <a:spcBef>
                  <a:spcPts val="0"/>
                </a:spcBef>
                <a:defRPr i="0" spc="0" sz="1300">
                  <a:solidFill>
                    <a:srgbClr val="000000"/>
                  </a:solidFill>
                  <a:latin typeface="DIN Alternate"/>
                  <a:ea typeface="DIN Alternate"/>
                  <a:cs typeface="DIN Alternate"/>
                  <a:sym typeface="DIN Alternate"/>
                </a:defRPr>
              </a:lvl1pPr>
            </a:lstStyle>
            <a:p>
              <a:pPr/>
              <a:r>
                <a:t>Objetivo: Simplificação desses procedimentos para usuário</a:t>
              </a:r>
            </a:p>
          </p:txBody>
        </p:sp>
        <p:sp>
          <p:nvSpPr>
            <p:cNvPr id="621" name="Seta"/>
            <p:cNvSpPr/>
            <p:nvPr/>
          </p:nvSpPr>
          <p:spPr>
            <a:xfrm>
              <a:off x="1862469" y="1239873"/>
              <a:ext cx="483624" cy="335281"/>
            </a:xfrm>
            <a:prstGeom prst="rightArrow">
              <a:avLst>
                <a:gd name="adj1" fmla="val 43132"/>
                <a:gd name="adj2" fmla="val 85505"/>
              </a:avLst>
            </a:prstGeom>
            <a:blipFill rotWithShape="1">
              <a:blip r:embed="rId11"/>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622" name="Seta"/>
            <p:cNvSpPr/>
            <p:nvPr/>
          </p:nvSpPr>
          <p:spPr>
            <a:xfrm>
              <a:off x="4234094" y="1252642"/>
              <a:ext cx="439937" cy="335282"/>
            </a:xfrm>
            <a:prstGeom prst="rightArrow">
              <a:avLst>
                <a:gd name="adj1" fmla="val 32000"/>
                <a:gd name="adj2" fmla="val 83977"/>
              </a:avLst>
            </a:prstGeom>
            <a:blipFill rotWithShape="1">
              <a:blip r:embed="rId13"/>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623" name="Forma"/>
            <p:cNvSpPr/>
            <p:nvPr/>
          </p:nvSpPr>
          <p:spPr>
            <a:xfrm>
              <a:off x="1869281" y="1744063"/>
              <a:ext cx="540148" cy="6290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0" y="17457"/>
                  </a:lnTo>
                  <a:lnTo>
                    <a:pt x="4015" y="17457"/>
                  </a:lnTo>
                  <a:lnTo>
                    <a:pt x="4015" y="17689"/>
                  </a:lnTo>
                  <a:lnTo>
                    <a:pt x="10348" y="17689"/>
                  </a:lnTo>
                  <a:lnTo>
                    <a:pt x="10348" y="21600"/>
                  </a:lnTo>
                  <a:lnTo>
                    <a:pt x="21600" y="15849"/>
                  </a:lnTo>
                  <a:lnTo>
                    <a:pt x="10348" y="10085"/>
                  </a:lnTo>
                  <a:lnTo>
                    <a:pt x="10348" y="14009"/>
                  </a:lnTo>
                  <a:lnTo>
                    <a:pt x="5253" y="14009"/>
                  </a:lnTo>
                  <a:lnTo>
                    <a:pt x="5253" y="0"/>
                  </a:lnTo>
                  <a:lnTo>
                    <a:pt x="0" y="0"/>
                  </a:lnTo>
                  <a:close/>
                </a:path>
              </a:pathLst>
            </a:custGeom>
            <a:blipFill rotWithShape="1">
              <a:blip r:embed="rId12"/>
              <a:srcRect l="0" t="0" r="0" b="0"/>
              <a:tile tx="0" ty="0" sx="100000" sy="100000" flip="none" algn="tl"/>
            </a:blipFill>
            <a:ln w="12700" cap="flat">
              <a:solidFill>
                <a:schemeClr val="accent1">
                  <a:hueOff val="147319"/>
                  <a:satOff val="13526"/>
                  <a:lumOff val="-23026"/>
                </a:schemeClr>
              </a:solidFill>
              <a:prstDash val="solid"/>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624" name="Forma"/>
            <p:cNvSpPr/>
            <p:nvPr/>
          </p:nvSpPr>
          <p:spPr>
            <a:xfrm>
              <a:off x="1869281" y="454616"/>
              <a:ext cx="497285" cy="6163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361" y="0"/>
                  </a:moveTo>
                  <a:lnTo>
                    <a:pt x="9361" y="3992"/>
                  </a:lnTo>
                  <a:lnTo>
                    <a:pt x="5706" y="3992"/>
                  </a:lnTo>
                  <a:lnTo>
                    <a:pt x="5706" y="3797"/>
                  </a:lnTo>
                  <a:lnTo>
                    <a:pt x="0" y="3797"/>
                  </a:lnTo>
                  <a:lnTo>
                    <a:pt x="0" y="21600"/>
                  </a:lnTo>
                  <a:lnTo>
                    <a:pt x="5706" y="21600"/>
                  </a:lnTo>
                  <a:lnTo>
                    <a:pt x="5706" y="7761"/>
                  </a:lnTo>
                  <a:lnTo>
                    <a:pt x="9361" y="7761"/>
                  </a:lnTo>
                  <a:lnTo>
                    <a:pt x="9361" y="11753"/>
                  </a:lnTo>
                  <a:lnTo>
                    <a:pt x="21600" y="5883"/>
                  </a:lnTo>
                  <a:lnTo>
                    <a:pt x="9361" y="0"/>
                  </a:lnTo>
                  <a:close/>
                </a:path>
              </a:pathLst>
            </a:custGeom>
            <a:solidFill>
              <a:schemeClr val="accent4">
                <a:lumOff val="-9884"/>
              </a:schemeClr>
            </a:solidFill>
            <a:ln w="12700" cap="flat">
              <a:solidFill>
                <a:schemeClr val="accent5"/>
              </a:solidFill>
              <a:prstDash val="solid"/>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gr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27"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28" name="Cascom (2/2)"/>
          <p:cNvSpPr txBox="1"/>
          <p:nvPr>
            <p:ph type="title"/>
          </p:nvPr>
        </p:nvSpPr>
        <p:spPr>
          <a:prstGeom prst="rect">
            <a:avLst/>
          </a:prstGeom>
        </p:spPr>
        <p:txBody>
          <a:bodyPr/>
          <a:lstStyle>
            <a:lvl1pPr defTabSz="543305">
              <a:spcBef>
                <a:spcPts val="2100"/>
              </a:spcBef>
              <a:defRPr sz="4836"/>
            </a:lvl1pPr>
          </a:lstStyle>
          <a:p>
            <a:pPr/>
            <a:r>
              <a:t>Cascom (2/2)</a:t>
            </a:r>
          </a:p>
        </p:txBody>
      </p:sp>
      <p:sp>
        <p:nvSpPr>
          <p:cNvPr id="629" name="(Context-Aware Sensor Configuration Model)"/>
          <p:cNvSpPr txBox="1"/>
          <p:nvPr/>
        </p:nvSpPr>
        <p:spPr>
          <a:xfrm>
            <a:off x="3242130" y="918209"/>
            <a:ext cx="4110189" cy="3352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300"/>
              </a:spcBef>
              <a:defRPr cap="all" i="0" spc="0" sz="1800">
                <a:solidFill>
                  <a:srgbClr val="747676"/>
                </a:solidFill>
                <a:latin typeface="+mn-lt"/>
                <a:ea typeface="+mn-ea"/>
                <a:cs typeface="+mn-cs"/>
                <a:sym typeface="DIN Condensed"/>
              </a:defRPr>
            </a:lvl1pPr>
          </a:lstStyle>
          <a:p>
            <a:pPr/>
            <a:r>
              <a:t>(Context-Aware Sensor Configuration Model)</a:t>
            </a:r>
          </a:p>
        </p:txBody>
      </p:sp>
      <p:grpSp>
        <p:nvGrpSpPr>
          <p:cNvPr id="632" name="cascom2.png"/>
          <p:cNvGrpSpPr/>
          <p:nvPr/>
        </p:nvGrpSpPr>
        <p:grpSpPr>
          <a:xfrm>
            <a:off x="750544" y="6181491"/>
            <a:ext cx="6172201" cy="2768601"/>
            <a:chOff x="0" y="0"/>
            <a:chExt cx="6172200" cy="2768600"/>
          </a:xfrm>
        </p:grpSpPr>
        <p:pic>
          <p:nvPicPr>
            <p:cNvPr id="631" name="cascom2.png" descr="cascom2.png"/>
            <p:cNvPicPr>
              <a:picLocks noChangeAspect="1"/>
            </p:cNvPicPr>
            <p:nvPr/>
          </p:nvPicPr>
          <p:blipFill>
            <a:blip r:embed="rId2">
              <a:extLst/>
            </a:blip>
            <a:stretch>
              <a:fillRect/>
            </a:stretch>
          </p:blipFill>
          <p:spPr>
            <a:xfrm>
              <a:off x="50800" y="50800"/>
              <a:ext cx="6070600" cy="2667000"/>
            </a:xfrm>
            <a:prstGeom prst="rect">
              <a:avLst/>
            </a:prstGeom>
            <a:ln>
              <a:noFill/>
            </a:ln>
            <a:effectLst/>
          </p:spPr>
        </p:pic>
        <p:pic>
          <p:nvPicPr>
            <p:cNvPr id="630" name="cascom2.png" descr="cascom2.png"/>
            <p:cNvPicPr>
              <a:picLocks noChangeAspect="0"/>
            </p:cNvPicPr>
            <p:nvPr/>
          </p:nvPicPr>
          <p:blipFill>
            <a:blip r:embed="rId3">
              <a:extLst/>
            </a:blip>
            <a:stretch>
              <a:fillRect/>
            </a:stretch>
          </p:blipFill>
          <p:spPr>
            <a:xfrm>
              <a:off x="0" y="0"/>
              <a:ext cx="6172200" cy="2768600"/>
            </a:xfrm>
            <a:prstGeom prst="rect">
              <a:avLst/>
            </a:prstGeom>
            <a:effectLst/>
          </p:spPr>
        </p:pic>
      </p:grpSp>
      <p:grpSp>
        <p:nvGrpSpPr>
          <p:cNvPr id="635" name="cascom4.png"/>
          <p:cNvGrpSpPr/>
          <p:nvPr/>
        </p:nvGrpSpPr>
        <p:grpSpPr>
          <a:xfrm>
            <a:off x="7463298" y="6022741"/>
            <a:ext cx="4610101" cy="3086101"/>
            <a:chOff x="0" y="0"/>
            <a:chExt cx="4610100" cy="3086100"/>
          </a:xfrm>
        </p:grpSpPr>
        <p:pic>
          <p:nvPicPr>
            <p:cNvPr id="634" name="cascom4.png" descr="cascom4.png"/>
            <p:cNvPicPr>
              <a:picLocks noChangeAspect="1"/>
            </p:cNvPicPr>
            <p:nvPr/>
          </p:nvPicPr>
          <p:blipFill>
            <a:blip r:embed="rId4">
              <a:extLst/>
            </a:blip>
            <a:stretch>
              <a:fillRect/>
            </a:stretch>
          </p:blipFill>
          <p:spPr>
            <a:xfrm>
              <a:off x="50800" y="50800"/>
              <a:ext cx="4508500" cy="2984500"/>
            </a:xfrm>
            <a:prstGeom prst="rect">
              <a:avLst/>
            </a:prstGeom>
            <a:ln>
              <a:noFill/>
            </a:ln>
            <a:effectLst/>
          </p:spPr>
        </p:pic>
        <p:pic>
          <p:nvPicPr>
            <p:cNvPr id="633" name="cascom4.png" descr="cascom4.png"/>
            <p:cNvPicPr>
              <a:picLocks noChangeAspect="0"/>
            </p:cNvPicPr>
            <p:nvPr/>
          </p:nvPicPr>
          <p:blipFill>
            <a:blip r:embed="rId5">
              <a:extLst/>
            </a:blip>
            <a:stretch>
              <a:fillRect/>
            </a:stretch>
          </p:blipFill>
          <p:spPr>
            <a:xfrm>
              <a:off x="0" y="0"/>
              <a:ext cx="4610100" cy="3086100"/>
            </a:xfrm>
            <a:prstGeom prst="rect">
              <a:avLst/>
            </a:prstGeom>
            <a:effectLst/>
          </p:spPr>
        </p:pic>
      </p:grpSp>
      <p:pic>
        <p:nvPicPr>
          <p:cNvPr id="636" name="cascomTB2.png" descr="cascomTB2.png"/>
          <p:cNvPicPr>
            <a:picLocks noChangeAspect="0"/>
          </p:cNvPicPr>
          <p:nvPr/>
        </p:nvPicPr>
        <p:blipFill>
          <a:blip r:embed="rId6">
            <a:extLst/>
          </a:blip>
          <a:stretch>
            <a:fillRect/>
          </a:stretch>
        </p:blipFill>
        <p:spPr>
          <a:xfrm>
            <a:off x="4099874" y="3250887"/>
            <a:ext cx="3195328" cy="2050054"/>
          </a:xfrm>
          <a:prstGeom prst="rect">
            <a:avLst/>
          </a:prstGeom>
          <a:effectLst>
            <a:outerShdw sx="100000" sy="100000" kx="0" ky="0" algn="b" rotWithShape="0" blurRad="203200" dist="292100" dir="9300000">
              <a:srgbClr val="000000">
                <a:alpha val="77000"/>
              </a:srgbClr>
            </a:outerShdw>
          </a:effectLst>
        </p:spPr>
      </p:pic>
      <p:pic>
        <p:nvPicPr>
          <p:cNvPr id="637" name="cascomTB1.png" descr="cascomTB1.png"/>
          <p:cNvPicPr>
            <a:picLocks noChangeAspect="0"/>
          </p:cNvPicPr>
          <p:nvPr/>
        </p:nvPicPr>
        <p:blipFill>
          <a:blip r:embed="rId7">
            <a:extLst/>
          </a:blip>
          <a:stretch>
            <a:fillRect/>
          </a:stretch>
        </p:blipFill>
        <p:spPr>
          <a:xfrm>
            <a:off x="772466" y="2464141"/>
            <a:ext cx="2947300" cy="2990201"/>
          </a:xfrm>
          <a:prstGeom prst="rect">
            <a:avLst/>
          </a:prstGeom>
          <a:effectLst>
            <a:outerShdw sx="100000" sy="100000" kx="0" ky="0" algn="b" rotWithShape="0" blurRad="203200" dist="292100" dir="9300000">
              <a:srgbClr val="000000">
                <a:alpha val="77000"/>
              </a:srgbClr>
            </a:outerShdw>
          </a:effectLst>
        </p:spPr>
      </p:pic>
      <p:pic>
        <p:nvPicPr>
          <p:cNvPr id="638" name="cascom3.png" descr="cascom3.png"/>
          <p:cNvPicPr>
            <a:picLocks noChangeAspect="1"/>
          </p:cNvPicPr>
          <p:nvPr/>
        </p:nvPicPr>
        <p:blipFill>
          <a:blip r:embed="rId8">
            <a:extLst/>
          </a:blip>
          <a:stretch>
            <a:fillRect/>
          </a:stretch>
        </p:blipFill>
        <p:spPr>
          <a:xfrm>
            <a:off x="7230915" y="3044013"/>
            <a:ext cx="5638801" cy="2463801"/>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0"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41" name="X-GSN"/>
          <p:cNvSpPr txBox="1"/>
          <p:nvPr>
            <p:ph type="title"/>
          </p:nvPr>
        </p:nvSpPr>
        <p:spPr>
          <a:prstGeom prst="rect">
            <a:avLst/>
          </a:prstGeom>
        </p:spPr>
        <p:txBody>
          <a:bodyPr/>
          <a:lstStyle>
            <a:lvl1pPr defTabSz="543305">
              <a:spcBef>
                <a:spcPts val="2100"/>
              </a:spcBef>
              <a:defRPr sz="4836"/>
            </a:lvl1pPr>
          </a:lstStyle>
          <a:p>
            <a:pPr/>
            <a:r>
              <a:t>X-GSN</a:t>
            </a:r>
          </a:p>
        </p:txBody>
      </p:sp>
      <p:pic>
        <p:nvPicPr>
          <p:cNvPr id="642" name="gsn-architecture-new.png" descr="gsn-architecture-new.png"/>
          <p:cNvPicPr>
            <a:picLocks noChangeAspect="1"/>
          </p:cNvPicPr>
          <p:nvPr/>
        </p:nvPicPr>
        <p:blipFill>
          <a:blip r:embed="rId2">
            <a:extLst/>
          </a:blip>
          <a:srcRect l="0" t="0" r="0" b="0"/>
          <a:stretch>
            <a:fillRect/>
          </a:stretch>
        </p:blipFill>
        <p:spPr>
          <a:xfrm>
            <a:off x="1183481" y="2885221"/>
            <a:ext cx="10637772" cy="5171860"/>
          </a:xfrm>
          <a:prstGeom prst="rect">
            <a:avLst/>
          </a:prstGeom>
          <a:ln w="12700">
            <a:miter lim="400000"/>
          </a:ln>
          <a:effectLst>
            <a:outerShdw sx="100000" sy="100000" kx="0" ky="0" algn="b" rotWithShape="0" blurRad="203200" dist="292100" dir="9300000">
              <a:srgbClr val="000000">
                <a:alpha val="77000"/>
              </a:srgbClr>
            </a:outerShdw>
          </a:effectLst>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44" name="Linha"/>
          <p:cNvSpPr/>
          <p:nvPr>
            <p:ph type="body" idx="13"/>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45" name="Open-IoT"/>
          <p:cNvSpPr txBox="1"/>
          <p:nvPr>
            <p:ph type="title"/>
          </p:nvPr>
        </p:nvSpPr>
        <p:spPr>
          <a:prstGeom prst="rect">
            <a:avLst/>
          </a:prstGeom>
        </p:spPr>
        <p:txBody>
          <a:bodyPr/>
          <a:lstStyle>
            <a:lvl1pPr defTabSz="543305">
              <a:spcBef>
                <a:spcPts val="2100"/>
              </a:spcBef>
              <a:defRPr sz="4836"/>
            </a:lvl1pPr>
          </a:lstStyle>
          <a:p>
            <a:pPr/>
            <a:r>
              <a:t>Open-IoT</a:t>
            </a:r>
          </a:p>
        </p:txBody>
      </p:sp>
      <p:pic>
        <p:nvPicPr>
          <p:cNvPr id="646" name="open-iot.png" descr="open-iot.png"/>
          <p:cNvPicPr>
            <a:picLocks noChangeAspect="0"/>
          </p:cNvPicPr>
          <p:nvPr/>
        </p:nvPicPr>
        <p:blipFill>
          <a:blip r:embed="rId2">
            <a:extLst/>
          </a:blip>
          <a:stretch>
            <a:fillRect/>
          </a:stretch>
        </p:blipFill>
        <p:spPr>
          <a:xfrm>
            <a:off x="198170" y="1857466"/>
            <a:ext cx="8164513" cy="7434264"/>
          </a:xfrm>
          <a:prstGeom prst="rect">
            <a:avLst/>
          </a:prstGeom>
          <a:effectLst>
            <a:outerShdw sx="100000" sy="100000" kx="0" ky="0" algn="b" rotWithShape="0" blurRad="203200" dist="292100" dir="9300000">
              <a:srgbClr val="000000">
                <a:alpha val="77000"/>
              </a:srgbClr>
            </a:outerShdw>
          </a:effectLst>
        </p:spPr>
      </p:pic>
      <p:pic>
        <p:nvPicPr>
          <p:cNvPr id="647" name="openiot-architecture.png" descr="openiot-architecture.png"/>
          <p:cNvPicPr>
            <a:picLocks noChangeAspect="1"/>
          </p:cNvPicPr>
          <p:nvPr/>
        </p:nvPicPr>
        <p:blipFill>
          <a:blip r:embed="rId3">
            <a:extLst/>
          </a:blip>
          <a:stretch>
            <a:fillRect/>
          </a:stretch>
        </p:blipFill>
        <p:spPr>
          <a:xfrm>
            <a:off x="8409245" y="3735779"/>
            <a:ext cx="4511636" cy="3677637"/>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pSp>
        <p:nvGrpSpPr>
          <p:cNvPr id="651" name="Retângulo"/>
          <p:cNvGrpSpPr/>
          <p:nvPr/>
        </p:nvGrpSpPr>
        <p:grpSpPr>
          <a:xfrm>
            <a:off x="4842931" y="5937348"/>
            <a:ext cx="7891574" cy="1978766"/>
            <a:chOff x="0" y="0"/>
            <a:chExt cx="7891573" cy="1978764"/>
          </a:xfrm>
        </p:grpSpPr>
        <p:sp>
          <p:nvSpPr>
            <p:cNvPr id="650" name="Retângulo"/>
            <p:cNvSpPr/>
            <p:nvPr/>
          </p:nvSpPr>
          <p:spPr>
            <a:xfrm>
              <a:off x="71842" y="71842"/>
              <a:ext cx="7747890" cy="1835081"/>
            </a:xfrm>
            <a:prstGeom prst="rect">
              <a:avLst/>
            </a:prstGeom>
            <a:blipFill rotWithShape="1">
              <a:blip r:embed="rId2"/>
              <a:srcRect l="0" t="0" r="0" b="0"/>
              <a:tile tx="0" ty="0" sx="100000" sy="100000" flip="none" algn="tl"/>
            </a:blipFill>
            <a:ln>
              <a:noFill/>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pic>
          <p:nvPicPr>
            <p:cNvPr id="649" name="Retângulo" descr="Retângulo"/>
            <p:cNvPicPr>
              <a:picLocks noChangeAspect="0"/>
            </p:cNvPicPr>
            <p:nvPr/>
          </p:nvPicPr>
          <p:blipFill>
            <a:blip r:embed="rId3">
              <a:extLst/>
            </a:blip>
            <a:stretch>
              <a:fillRect/>
            </a:stretch>
          </p:blipFill>
          <p:spPr>
            <a:xfrm>
              <a:off x="-1" y="0"/>
              <a:ext cx="7891575" cy="1978765"/>
            </a:xfrm>
            <a:prstGeom prst="rect">
              <a:avLst/>
            </a:prstGeom>
            <a:effectLst/>
          </p:spPr>
        </p:pic>
      </p:grpSp>
      <p:grpSp>
        <p:nvGrpSpPr>
          <p:cNvPr id="654" name="Retângulo"/>
          <p:cNvGrpSpPr/>
          <p:nvPr/>
        </p:nvGrpSpPr>
        <p:grpSpPr>
          <a:xfrm>
            <a:off x="176953" y="4162590"/>
            <a:ext cx="4842088" cy="3757712"/>
            <a:chOff x="0" y="0"/>
            <a:chExt cx="4842086" cy="3757711"/>
          </a:xfrm>
        </p:grpSpPr>
        <p:sp>
          <p:nvSpPr>
            <p:cNvPr id="653" name="Retângulo"/>
            <p:cNvSpPr/>
            <p:nvPr/>
          </p:nvSpPr>
          <p:spPr>
            <a:xfrm>
              <a:off x="71842" y="71842"/>
              <a:ext cx="4698403" cy="3614028"/>
            </a:xfrm>
            <a:prstGeom prst="rect">
              <a:avLst/>
            </a:prstGeom>
            <a:blipFill rotWithShape="1">
              <a:blip r:embed="rId2"/>
              <a:srcRect l="0" t="0" r="0" b="0"/>
              <a:tile tx="0" ty="0" sx="100000" sy="100000" flip="none" algn="tl"/>
            </a:blipFill>
            <a:ln>
              <a:noFill/>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pic>
          <p:nvPicPr>
            <p:cNvPr id="652" name="Retângulo" descr="Retângulo"/>
            <p:cNvPicPr>
              <a:picLocks noChangeAspect="0"/>
            </p:cNvPicPr>
            <p:nvPr/>
          </p:nvPicPr>
          <p:blipFill>
            <a:blip r:embed="rId4">
              <a:extLst/>
            </a:blip>
            <a:stretch>
              <a:fillRect/>
            </a:stretch>
          </p:blipFill>
          <p:spPr>
            <a:xfrm>
              <a:off x="-1" y="-1"/>
              <a:ext cx="4842088" cy="3757713"/>
            </a:xfrm>
            <a:prstGeom prst="rect">
              <a:avLst/>
            </a:prstGeom>
            <a:effectLst/>
          </p:spPr>
        </p:pic>
      </p:grpSp>
      <p:sp>
        <p:nvSpPr>
          <p:cNvPr id="655" name="Retângulo"/>
          <p:cNvSpPr/>
          <p:nvPr/>
        </p:nvSpPr>
        <p:spPr>
          <a:xfrm>
            <a:off x="4357340" y="6072049"/>
            <a:ext cx="1270001" cy="1723353"/>
          </a:xfrm>
          <a:prstGeom prst="rect">
            <a:avLst/>
          </a:prstGeom>
          <a:blipFill>
            <a:blip r:embed="rId2"/>
          </a:blipFill>
          <a:ln w="101600" cap="rnd">
            <a:miter lim="400000"/>
          </a:ln>
        </p:spPr>
        <p:txBody>
          <a:bodyPr lIns="50800" tIns="50800" rIns="50800" bIns="50800" anchor="ctr"/>
          <a:lstStyle/>
          <a:p>
            <a:pPr algn="ctr">
              <a:spcBef>
                <a:spcPts val="0"/>
              </a:spcBef>
              <a:defRPr i="0" spc="0" sz="2400">
                <a:solidFill>
                  <a:srgbClr val="FFFFFF"/>
                </a:solidFill>
                <a:latin typeface="DIN Alternate"/>
                <a:ea typeface="DIN Alternate"/>
                <a:cs typeface="DIN Alternate"/>
                <a:sym typeface="DIN Alternate"/>
              </a:defRPr>
            </a:pPr>
          </a:p>
        </p:txBody>
      </p:sp>
      <p:grpSp>
        <p:nvGrpSpPr>
          <p:cNvPr id="658" name="Retângulo"/>
          <p:cNvGrpSpPr/>
          <p:nvPr/>
        </p:nvGrpSpPr>
        <p:grpSpPr>
          <a:xfrm>
            <a:off x="176953" y="96356"/>
            <a:ext cx="4842088" cy="4117176"/>
            <a:chOff x="0" y="0"/>
            <a:chExt cx="4842086" cy="4117174"/>
          </a:xfrm>
        </p:grpSpPr>
        <p:sp>
          <p:nvSpPr>
            <p:cNvPr id="657" name="Retângulo"/>
            <p:cNvSpPr/>
            <p:nvPr/>
          </p:nvSpPr>
          <p:spPr>
            <a:xfrm>
              <a:off x="71842" y="71842"/>
              <a:ext cx="4698403" cy="3973491"/>
            </a:xfrm>
            <a:prstGeom prst="rect">
              <a:avLst/>
            </a:prstGeom>
            <a:solidFill>
              <a:schemeClr val="accent4">
                <a:lumOff val="-9884"/>
              </a:schemeClr>
            </a:solidFill>
            <a:ln>
              <a:noFill/>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pic>
          <p:nvPicPr>
            <p:cNvPr id="656" name="Retângulo" descr="Retângulo"/>
            <p:cNvPicPr>
              <a:picLocks noChangeAspect="0"/>
            </p:cNvPicPr>
            <p:nvPr/>
          </p:nvPicPr>
          <p:blipFill>
            <a:blip r:embed="rId5">
              <a:extLst/>
            </a:blip>
            <a:stretch>
              <a:fillRect/>
            </a:stretch>
          </p:blipFill>
          <p:spPr>
            <a:xfrm>
              <a:off x="-1" y="-1"/>
              <a:ext cx="4842088" cy="4117176"/>
            </a:xfrm>
            <a:prstGeom prst="rect">
              <a:avLst/>
            </a:prstGeom>
            <a:effectLst/>
          </p:spPr>
        </p:pic>
      </p:grpSp>
      <p:grpSp>
        <p:nvGrpSpPr>
          <p:cNvPr id="661" name="Retângulo"/>
          <p:cNvGrpSpPr/>
          <p:nvPr/>
        </p:nvGrpSpPr>
        <p:grpSpPr>
          <a:xfrm>
            <a:off x="5016439" y="145261"/>
            <a:ext cx="7719674" cy="5755402"/>
            <a:chOff x="0" y="0"/>
            <a:chExt cx="7719672" cy="5755401"/>
          </a:xfrm>
        </p:grpSpPr>
        <p:sp>
          <p:nvSpPr>
            <p:cNvPr id="660" name="Retângulo"/>
            <p:cNvSpPr/>
            <p:nvPr/>
          </p:nvSpPr>
          <p:spPr>
            <a:xfrm>
              <a:off x="71842" y="71842"/>
              <a:ext cx="7575989" cy="5611718"/>
            </a:xfrm>
            <a:prstGeom prst="rect">
              <a:avLst/>
            </a:prstGeom>
            <a:blipFill rotWithShape="1">
              <a:blip r:embed="rId6"/>
              <a:srcRect l="0" t="0" r="0" b="0"/>
              <a:tile tx="0" ty="0" sx="100000" sy="100000" flip="none" algn="tl"/>
            </a:blipFill>
            <a:ln>
              <a:noFill/>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pic>
          <p:nvPicPr>
            <p:cNvPr id="659" name="Retângulo" descr="Retângulo"/>
            <p:cNvPicPr>
              <a:picLocks noChangeAspect="0"/>
            </p:cNvPicPr>
            <p:nvPr/>
          </p:nvPicPr>
          <p:blipFill>
            <a:blip r:embed="rId7">
              <a:extLst/>
            </a:blip>
            <a:stretch>
              <a:fillRect/>
            </a:stretch>
          </p:blipFill>
          <p:spPr>
            <a:xfrm>
              <a:off x="-1" y="-1"/>
              <a:ext cx="7719674" cy="5755403"/>
            </a:xfrm>
            <a:prstGeom prst="rect">
              <a:avLst/>
            </a:prstGeom>
            <a:effectLst/>
          </p:spPr>
        </p:pic>
      </p:grpSp>
      <p:pic>
        <p:nvPicPr>
          <p:cNvPr id="662" name="CA4IOT-component-level-architecture.png" descr="CA4IOT-component-level-architecture.png"/>
          <p:cNvPicPr>
            <a:picLocks noChangeAspect="1"/>
          </p:cNvPicPr>
          <p:nvPr>
            <p:ph type="pic" idx="13"/>
          </p:nvPr>
        </p:nvPicPr>
        <p:blipFill>
          <a:blip r:embed="rId8">
            <a:extLst/>
          </a:blip>
          <a:srcRect l="0" t="0" r="0" b="0"/>
          <a:stretch>
            <a:fillRect/>
          </a:stretch>
        </p:blipFill>
        <p:spPr>
          <a:xfrm>
            <a:off x="5161525" y="743351"/>
            <a:ext cx="7429501" cy="4947174"/>
          </a:xfrm>
          <a:prstGeom prst="rect">
            <a:avLst/>
          </a:prstGeom>
        </p:spPr>
      </p:pic>
      <p:pic>
        <p:nvPicPr>
          <p:cNvPr id="663" name="openiot-architecture.png" descr="openiot-architecture.png"/>
          <p:cNvPicPr>
            <a:picLocks noChangeAspect="1"/>
          </p:cNvPicPr>
          <p:nvPr>
            <p:ph type="pic" idx="14"/>
          </p:nvPr>
        </p:nvPicPr>
        <p:blipFill>
          <a:blip r:embed="rId9">
            <a:extLst/>
          </a:blip>
          <a:srcRect l="0" t="568" r="8331" b="568"/>
          <a:stretch>
            <a:fillRect/>
          </a:stretch>
        </p:blipFill>
        <p:spPr>
          <a:xfrm>
            <a:off x="703260" y="191193"/>
            <a:ext cx="4034905" cy="3547157"/>
          </a:xfrm>
          <a:prstGeom prst="rect">
            <a:avLst/>
          </a:prstGeom>
        </p:spPr>
      </p:pic>
      <p:pic>
        <p:nvPicPr>
          <p:cNvPr id="664" name="gsn-architecture.png" descr="gsn-architecture.png"/>
          <p:cNvPicPr>
            <a:picLocks noChangeAspect="1"/>
          </p:cNvPicPr>
          <p:nvPr>
            <p:ph type="pic" idx="15"/>
          </p:nvPr>
        </p:nvPicPr>
        <p:blipFill>
          <a:blip r:embed="rId10">
            <a:extLst/>
          </a:blip>
          <a:srcRect l="0" t="801" r="0" b="801"/>
          <a:stretch>
            <a:fillRect/>
          </a:stretch>
        </p:blipFill>
        <p:spPr>
          <a:xfrm>
            <a:off x="1126758" y="4287456"/>
            <a:ext cx="7429277" cy="3507883"/>
          </a:xfrm>
          <a:prstGeom prst="rect">
            <a:avLst/>
          </a:prstGeom>
        </p:spPr>
      </p:pic>
      <p:sp>
        <p:nvSpPr>
          <p:cNvPr id="665" name="Principais Arquiteturas avaliadas"/>
          <p:cNvSpPr txBox="1"/>
          <p:nvPr>
            <p:ph type="body" sz="quarter" idx="1"/>
          </p:nvPr>
        </p:nvSpPr>
        <p:spPr>
          <a:prstGeom prst="rect">
            <a:avLst/>
          </a:prstGeom>
        </p:spPr>
        <p:txBody>
          <a:bodyPr/>
          <a:lstStyle>
            <a:lvl1pPr defTabSz="560831">
              <a:spcBef>
                <a:spcPts val="1300"/>
              </a:spcBef>
              <a:defRPr b="1" spc="61" sz="6144"/>
            </a:lvl1pPr>
          </a:lstStyle>
          <a:p>
            <a:pPr/>
            <a:r>
              <a:t>Principais Arquiteturas avaliadas</a:t>
            </a:r>
          </a:p>
        </p:txBody>
      </p:sp>
      <p:sp>
        <p:nvSpPr>
          <p:cNvPr id="666" name="C4IoT + CASCoM"/>
          <p:cNvSpPr txBox="1"/>
          <p:nvPr/>
        </p:nvSpPr>
        <p:spPr>
          <a:xfrm>
            <a:off x="9549932" y="194519"/>
            <a:ext cx="335253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FFFFFF"/>
                </a:solidFill>
              </a:defRPr>
            </a:lvl1pPr>
          </a:lstStyle>
          <a:p>
            <a:pPr/>
            <a:r>
              <a:t>C4IoT + CASCoM</a:t>
            </a:r>
          </a:p>
        </p:txBody>
      </p:sp>
      <p:sp>
        <p:nvSpPr>
          <p:cNvPr id="667" name="X-GSN"/>
          <p:cNvSpPr txBox="1"/>
          <p:nvPr/>
        </p:nvSpPr>
        <p:spPr>
          <a:xfrm rot="16200000">
            <a:off x="-48852" y="4584700"/>
            <a:ext cx="1448815"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lvl1pPr>
          </a:lstStyle>
          <a:p>
            <a:pPr/>
            <a:r>
              <a:t>X-GSN</a:t>
            </a:r>
          </a:p>
        </p:txBody>
      </p:sp>
      <p:sp>
        <p:nvSpPr>
          <p:cNvPr id="668" name="Open IoT"/>
          <p:cNvSpPr txBox="1"/>
          <p:nvPr/>
        </p:nvSpPr>
        <p:spPr>
          <a:xfrm rot="16200000">
            <a:off x="-205191" y="2730861"/>
            <a:ext cx="1761494" cy="5842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a:solidFill>
                  <a:srgbClr val="FFFFFF"/>
                </a:solidFill>
              </a:defRPr>
            </a:lvl1pPr>
          </a:lstStyle>
          <a:p>
            <a:pPr/>
            <a:r>
              <a:t>Open IoT</a:t>
            </a:r>
          </a:p>
        </p:txBody>
      </p:sp>
      <p:sp>
        <p:nvSpPr>
          <p:cNvPr id="669" name="Linha"/>
          <p:cNvSpPr/>
          <p:nvPr/>
        </p:nvSpPr>
        <p:spPr>
          <a:xfrm flipV="1">
            <a:off x="3829284" y="6198658"/>
            <a:ext cx="1297754" cy="1063694"/>
          </a:xfrm>
          <a:prstGeom prst="line">
            <a:avLst/>
          </a:prstGeom>
          <a:ln w="25400">
            <a:solidFill>
              <a:srgbClr val="747676"/>
            </a:solidFill>
            <a:custDash>
              <a:ds d="200000" sp="200000"/>
            </a:custDash>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
        <p:nvSpPr>
          <p:cNvPr id="670" name="Linha"/>
          <p:cNvSpPr/>
          <p:nvPr/>
        </p:nvSpPr>
        <p:spPr>
          <a:xfrm>
            <a:off x="3829284" y="7611037"/>
            <a:ext cx="1297754" cy="171775"/>
          </a:xfrm>
          <a:prstGeom prst="line">
            <a:avLst/>
          </a:prstGeom>
          <a:ln w="25400">
            <a:solidFill>
              <a:srgbClr val="747676"/>
            </a:solidFill>
            <a:custDash>
              <a:ds d="200000" sp="200000"/>
            </a:custDash>
            <a:miter lim="400000"/>
          </a:ln>
        </p:spPr>
        <p:txBody>
          <a:bodyPr lIns="50800" tIns="50800" rIns="50800" bIns="50800" anchor="ctr"/>
          <a:lstStyle/>
          <a:p>
            <a:pPr algn="ctr">
              <a:spcBef>
                <a:spcPts val="0"/>
              </a:spcBef>
              <a:defRPr i="0" spc="0" sz="2400">
                <a:latin typeface="DIN Alternate"/>
                <a:ea typeface="DIN Alternate"/>
                <a:cs typeface="DIN Alternate"/>
                <a:sym typeface="DIN Alternate"/>
              </a:defRPr>
            </a:pP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72" name="Imagem" descr="Imagem"/>
          <p:cNvPicPr>
            <a:picLocks noChangeAspect="1"/>
          </p:cNvPicPr>
          <p:nvPr>
            <p:ph type="pic" idx="13"/>
          </p:nvPr>
        </p:nvPicPr>
        <p:blipFill>
          <a:blip r:embed="rId2">
            <a:extLst/>
          </a:blip>
          <a:srcRect l="34155" t="129" r="9870" b="129"/>
          <a:stretch>
            <a:fillRect/>
          </a:stretch>
        </p:blipFill>
        <p:spPr>
          <a:prstGeom prst="rect">
            <a:avLst/>
          </a:prstGeom>
        </p:spPr>
      </p:pic>
      <p:sp>
        <p:nvSpPr>
          <p:cNvPr id="673"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74" name="Outras"/>
          <p:cNvSpPr txBox="1"/>
          <p:nvPr>
            <p:ph type="title"/>
          </p:nvPr>
        </p:nvSpPr>
        <p:spPr>
          <a:prstGeom prst="rect">
            <a:avLst/>
          </a:prstGeom>
        </p:spPr>
        <p:txBody>
          <a:bodyPr/>
          <a:lstStyle/>
          <a:p>
            <a:pPr/>
            <a:r>
              <a:t>Outras </a:t>
            </a:r>
          </a:p>
        </p:txBody>
      </p:sp>
      <p:sp>
        <p:nvSpPr>
          <p:cNvPr id="675" name="arquiteturas e ferramentas"/>
          <p:cNvSpPr txBox="1"/>
          <p:nvPr>
            <p:ph type="body" sz="quarter" idx="1"/>
          </p:nvPr>
        </p:nvSpPr>
        <p:spPr>
          <a:prstGeom prst="rect">
            <a:avLst/>
          </a:prstGeom>
        </p:spPr>
        <p:txBody>
          <a:bodyPr/>
          <a:lstStyle/>
          <a:p>
            <a:pPr/>
            <a:r>
              <a:t>arquiteturas e ferramentas</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77"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678"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79" name="Microsoft SensorMap"/>
          <p:cNvSpPr txBox="1"/>
          <p:nvPr>
            <p:ph type="title"/>
          </p:nvPr>
        </p:nvSpPr>
        <p:spPr>
          <a:prstGeom prst="rect">
            <a:avLst/>
          </a:prstGeom>
        </p:spPr>
        <p:txBody>
          <a:bodyPr/>
          <a:lstStyle/>
          <a:p>
            <a:pPr defTabSz="543305">
              <a:spcBef>
                <a:spcPts val="2100"/>
              </a:spcBef>
              <a:defRPr sz="4836"/>
            </a:pPr>
            <a:r>
              <a:t>Microsoft </a:t>
            </a:r>
            <a:r>
              <a:t>SensorMap</a:t>
            </a:r>
          </a:p>
        </p:txBody>
      </p:sp>
      <p:sp>
        <p:nvSpPr>
          <p:cNvPr id="680" name="Framework para visualização e compartilhamento de dados…"/>
          <p:cNvSpPr txBox="1"/>
          <p:nvPr>
            <p:ph type="body" sz="half" idx="1"/>
          </p:nvPr>
        </p:nvSpPr>
        <p:spPr>
          <a:xfrm>
            <a:off x="7023100" y="1809749"/>
            <a:ext cx="5397501" cy="7226301"/>
          </a:xfrm>
          <a:prstGeom prst="rect">
            <a:avLst/>
          </a:prstGeom>
        </p:spPr>
        <p:txBody>
          <a:bodyPr/>
          <a:lstStyle/>
          <a:p>
            <a:pPr/>
            <a:r>
              <a:t>Framework para visualização e compartilhamento de dados</a:t>
            </a:r>
          </a:p>
          <a:p>
            <a:pPr/>
            <a:r>
              <a:t>Funciona como uma rede de sensores comunitários</a:t>
            </a:r>
          </a:p>
          <a:p>
            <a:pPr/>
            <a:r>
              <a:t>Apresenta os dados de sensores a partir de mapas</a:t>
            </a:r>
          </a:p>
          <a:p>
            <a:pPr/>
            <a:r>
              <a:t>Possibilita selecionar sensores e visualizar seus dados utilizando queries</a:t>
            </a:r>
          </a:p>
          <a:p>
            <a:pPr/>
            <a:r>
              <a:t>Processo de configuração manual apenas utilizando mapas para escolha do dado.</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82"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683"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84" name="LSM"/>
          <p:cNvSpPr txBox="1"/>
          <p:nvPr>
            <p:ph type="title"/>
          </p:nvPr>
        </p:nvSpPr>
        <p:spPr>
          <a:prstGeom prst="rect">
            <a:avLst/>
          </a:prstGeom>
        </p:spPr>
        <p:txBody>
          <a:bodyPr/>
          <a:lstStyle>
            <a:lvl1pPr defTabSz="543305">
              <a:spcBef>
                <a:spcPts val="2100"/>
              </a:spcBef>
              <a:defRPr sz="4836"/>
            </a:lvl1pPr>
          </a:lstStyle>
          <a:p>
            <a:pPr/>
            <a:r>
              <a:t>LSM</a:t>
            </a:r>
          </a:p>
        </p:txBody>
      </p:sp>
      <p:sp>
        <p:nvSpPr>
          <p:cNvPr id="685" name="Plataforma de publicação de streams de dados…"/>
          <p:cNvSpPr txBox="1"/>
          <p:nvPr>
            <p:ph type="body" sz="half" idx="1"/>
          </p:nvPr>
        </p:nvSpPr>
        <p:spPr>
          <a:xfrm>
            <a:off x="7023100" y="1809750"/>
            <a:ext cx="5397500" cy="7226300"/>
          </a:xfrm>
          <a:prstGeom prst="rect">
            <a:avLst/>
          </a:prstGeom>
        </p:spPr>
        <p:txBody>
          <a:bodyPr/>
          <a:lstStyle/>
          <a:p>
            <a:pPr/>
            <a:r>
              <a:t>Plataforma de publicação de streams de dados</a:t>
            </a:r>
          </a:p>
          <a:p>
            <a:pPr/>
            <a:r>
              <a:t>Utiliza wrappers para coleta e publicação de informações em tempo real</a:t>
            </a:r>
          </a:p>
          <a:p>
            <a:pPr/>
            <a:r>
              <a:t>Busca e visualização de sensores, streams de dados e tags em interface web. </a:t>
            </a:r>
          </a:p>
          <a:p>
            <a:pPr/>
            <a:r>
              <a:t>Foco principal na publicação de dados em tempo real</a:t>
            </a:r>
          </a:p>
          <a:p>
            <a:pPr/>
            <a:r>
              <a:t>Seleção manual de sensores ou streams para visualização.</a:t>
            </a:r>
          </a:p>
        </p:txBody>
      </p:sp>
      <p:sp>
        <p:nvSpPr>
          <p:cNvPr id="686" name="(Linked Sensor Middleware)"/>
          <p:cNvSpPr txBox="1"/>
          <p:nvPr/>
        </p:nvSpPr>
        <p:spPr>
          <a:xfrm>
            <a:off x="8026201" y="956309"/>
            <a:ext cx="2393685" cy="33528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spcBef>
                <a:spcPts val="2300"/>
              </a:spcBef>
              <a:defRPr cap="all" i="0" spc="0" sz="1800">
                <a:solidFill>
                  <a:srgbClr val="747676"/>
                </a:solidFill>
                <a:latin typeface="+mn-lt"/>
                <a:ea typeface="+mn-ea"/>
                <a:cs typeface="+mn-cs"/>
                <a:sym typeface="DIN Condensed"/>
              </a:defRPr>
            </a:lvl1pPr>
          </a:lstStyle>
          <a:p>
            <a:pPr/>
            <a:r>
              <a:t>(Linked Sensor Middleware)</a:t>
            </a: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88"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68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90" name="Xively"/>
          <p:cNvSpPr txBox="1"/>
          <p:nvPr>
            <p:ph type="title"/>
          </p:nvPr>
        </p:nvSpPr>
        <p:spPr>
          <a:prstGeom prst="rect">
            <a:avLst/>
          </a:prstGeom>
        </p:spPr>
        <p:txBody>
          <a:bodyPr/>
          <a:lstStyle>
            <a:lvl1pPr defTabSz="543305">
              <a:spcBef>
                <a:spcPts val="2100"/>
              </a:spcBef>
              <a:defRPr sz="4836"/>
            </a:lvl1pPr>
          </a:lstStyle>
          <a:p>
            <a:pPr/>
            <a:r>
              <a:t>Xively</a:t>
            </a:r>
          </a:p>
        </p:txBody>
      </p:sp>
      <p:sp>
        <p:nvSpPr>
          <p:cNvPr id="691" name="É uma platforma for Internet of Things devices. Xively allows different data sources to be connected to it. Then, it provides functionalities such as event triggering and data filtering. It acts as a mediator between sensors and applica- tions where users need to manually select and configure sensors."/>
          <p:cNvSpPr txBox="1"/>
          <p:nvPr>
            <p:ph type="body" sz="half" idx="1"/>
          </p:nvPr>
        </p:nvSpPr>
        <p:spPr>
          <a:xfrm>
            <a:off x="7023100" y="1809750"/>
            <a:ext cx="5397500" cy="7226300"/>
          </a:xfrm>
          <a:prstGeom prst="rect">
            <a:avLst/>
          </a:prstGeom>
        </p:spPr>
        <p:txBody>
          <a:bodyPr/>
          <a:lstStyle/>
          <a:p>
            <a:pPr/>
            <a:r>
              <a:t>É uma platforma for Internet of Things devices. </a:t>
            </a:r>
            <a:r>
              <a:rPr i="1"/>
              <a:t>Xively </a:t>
            </a:r>
            <a:r>
              <a:t>allows different data sources to be connected to it. Then, it provides functionalities such as event triggering and data filtering. It acts as a mediator between sensors and applica- tions where users need to manually select and configure sensors. </a:t>
            </a:r>
            <a:br>
              <a:rPr sz="1200"/>
            </a:br>
            <a:endParaRPr sz="1200"/>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8"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14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50" name="Internet das Coisas"/>
          <p:cNvSpPr txBox="1"/>
          <p:nvPr>
            <p:ph type="title"/>
          </p:nvPr>
        </p:nvSpPr>
        <p:spPr>
          <a:prstGeom prst="rect">
            <a:avLst/>
          </a:prstGeom>
        </p:spPr>
        <p:txBody>
          <a:bodyPr/>
          <a:lstStyle>
            <a:lvl1pPr marL="469900" indent="-469900">
              <a:spcBef>
                <a:spcPts val="1800"/>
              </a:spcBef>
              <a:buSzPct val="75000"/>
              <a:buFont typeface="Zapf Dingbats"/>
              <a:buChar char="➤"/>
              <a:defRPr cap="none" sz="3200">
                <a:solidFill>
                  <a:srgbClr val="5C5C5C"/>
                </a:solidFill>
                <a:latin typeface="Iowan Old Style"/>
                <a:ea typeface="Iowan Old Style"/>
                <a:cs typeface="Iowan Old Style"/>
                <a:sym typeface="Iowan Old Style"/>
              </a:defRPr>
            </a:lvl1pPr>
          </a:lstStyle>
          <a:p>
            <a:pPr/>
            <a:r>
              <a:t>Internet das Coisas</a:t>
            </a:r>
          </a:p>
        </p:txBody>
      </p:sp>
      <p:sp>
        <p:nvSpPr>
          <p:cNvPr id="151" name="Alto nível de conectividade e mobilidade aos dispositivos…"/>
          <p:cNvSpPr txBox="1"/>
          <p:nvPr>
            <p:ph type="body" sz="half" idx="1"/>
          </p:nvPr>
        </p:nvSpPr>
        <p:spPr>
          <a:prstGeom prst="rect">
            <a:avLst/>
          </a:prstGeom>
        </p:spPr>
        <p:txBody>
          <a:bodyPr/>
          <a:lstStyle/>
          <a:p>
            <a:pPr marL="329184" indent="-329184" defTabSz="473201">
              <a:spcBef>
                <a:spcPts val="1400"/>
              </a:spcBef>
              <a:defRPr sz="2268"/>
            </a:pPr>
            <a:r>
              <a:t>Alto nível de conectividade e mobilidade aos dispositivos </a:t>
            </a:r>
          </a:p>
          <a:p>
            <a:pPr marL="329184" indent="-329184" defTabSz="473201">
              <a:spcBef>
                <a:spcPts val="1400"/>
              </a:spcBef>
              <a:defRPr sz="2268"/>
            </a:pPr>
            <a:r>
              <a:t>Simplificação na interconexão entre Usuários, serviços e "coisas" cotidianas;</a:t>
            </a:r>
          </a:p>
          <a:p>
            <a:pPr marL="329184" indent="-329184" defTabSz="473201">
              <a:spcBef>
                <a:spcPts val="1400"/>
              </a:spcBef>
              <a:defRPr sz="2268"/>
            </a:pPr>
            <a:r>
              <a:t>Tudo interconectado habilita a identificação de novos modelos que transpõem seu domínio original criando contextos diferentes para o mesmo conhecimento</a:t>
            </a:r>
          </a:p>
          <a:p>
            <a:pPr marL="329184" indent="-329184" defTabSz="473201">
              <a:spcBef>
                <a:spcPts val="1400"/>
              </a:spcBef>
              <a:defRPr sz="2268"/>
            </a:pPr>
            <a:r>
              <a:t>A Objeto é considerado inteligente ao satisfazer algumas regras de forma a criar um ecossistema inteligente </a:t>
            </a:r>
          </a:p>
          <a:p>
            <a:pPr marL="329184" indent="-329184" defTabSz="473201">
              <a:spcBef>
                <a:spcPts val="1400"/>
              </a:spcBef>
              <a:defRPr sz="2268"/>
            </a:pPr>
            <a:r>
              <a:t> alguma inteligência automatizar alguma  as seguintes etapas  listadas onde dentro de uma rede </a:t>
            </a:r>
          </a:p>
        </p:txBody>
      </p:sp>
      <p:pic>
        <p:nvPicPr>
          <p:cNvPr id="152" name="cloud.png" descr="cloud.png"/>
          <p:cNvPicPr>
            <a:picLocks noChangeAspect="0"/>
          </p:cNvPicPr>
          <p:nvPr/>
        </p:nvPicPr>
        <p:blipFill>
          <a:blip r:embed="rId3">
            <a:extLst/>
          </a:blip>
          <a:stretch>
            <a:fillRect/>
          </a:stretch>
        </p:blipFill>
        <p:spPr>
          <a:xfrm>
            <a:off x="343447" y="51381"/>
            <a:ext cx="5396204" cy="3875948"/>
          </a:xfrm>
          <a:prstGeom prst="rect">
            <a:avLst/>
          </a:prstGeom>
          <a:ln w="12700">
            <a:miter lim="400000"/>
          </a:ln>
        </p:spPr>
      </p:pic>
      <p:grpSp>
        <p:nvGrpSpPr>
          <p:cNvPr id="160" name="Grupo"/>
          <p:cNvGrpSpPr/>
          <p:nvPr/>
        </p:nvGrpSpPr>
        <p:grpSpPr>
          <a:xfrm>
            <a:off x="99113" y="3438814"/>
            <a:ext cx="6240674" cy="6339522"/>
            <a:chOff x="1672381" y="140562"/>
            <a:chExt cx="6240673" cy="6339520"/>
          </a:xfrm>
        </p:grpSpPr>
        <p:pic>
          <p:nvPicPr>
            <p:cNvPr id="153" name="Características" descr="Características"/>
            <p:cNvPicPr>
              <a:picLocks noChangeAspect="0"/>
            </p:cNvPicPr>
            <p:nvPr/>
          </p:nvPicPr>
          <p:blipFill>
            <a:blip r:embed="rId4">
              <a:extLst/>
            </a:blip>
            <a:stretch>
              <a:fillRect/>
            </a:stretch>
          </p:blipFill>
          <p:spPr>
            <a:xfrm>
              <a:off x="2439577" y="1099014"/>
              <a:ext cx="4340961" cy="4402838"/>
            </a:xfrm>
            <a:prstGeom prst="rect">
              <a:avLst/>
            </a:prstGeom>
            <a:effectLst>
              <a:outerShdw sx="100000" sy="100000" kx="0" ky="0" algn="b" rotWithShape="0" blurRad="203200" dist="292100" dir="9300000">
                <a:srgbClr val="000000">
                  <a:alpha val="77000"/>
                </a:srgbClr>
              </a:outerShdw>
            </a:effectLst>
          </p:spPr>
        </p:pic>
        <p:sp>
          <p:nvSpPr>
            <p:cNvPr id="154" name="Conectividade"/>
            <p:cNvSpPr/>
            <p:nvPr/>
          </p:nvSpPr>
          <p:spPr>
            <a:xfrm>
              <a:off x="3927339" y="140562"/>
              <a:ext cx="1743458" cy="1771419"/>
            </a:xfrm>
            <a:prstGeom prst="ellipse">
              <a:avLst/>
            </a:prstGeom>
            <a:solidFill>
              <a:schemeClr val="accent4">
                <a:lumOff val="-9884"/>
              </a:schemeClr>
            </a:solidFill>
            <a:ln w="12700" cap="flat">
              <a:noFill/>
              <a:miter lim="400000"/>
            </a:ln>
            <a:effectLst>
              <a:outerShdw sx="100000" sy="100000" kx="0" ky="0" algn="b" rotWithShape="0" blurRad="355600" dist="0" dir="0">
                <a:srgbClr val="000000">
                  <a:alpha val="75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0"/>
                </a:spcBef>
                <a:defRPr i="0" spc="0" sz="1600">
                  <a:solidFill>
                    <a:srgbClr val="FFFFFF"/>
                  </a:solidFill>
                  <a:latin typeface="Chalkduster"/>
                  <a:ea typeface="Chalkduster"/>
                  <a:cs typeface="Chalkduster"/>
                  <a:sym typeface="Chalkduster"/>
                </a:defRPr>
              </a:lvl1pPr>
            </a:lstStyle>
            <a:p>
              <a:pPr/>
              <a:r>
                <a:t>Conectividade</a:t>
              </a:r>
            </a:p>
          </p:txBody>
        </p:sp>
        <p:sp>
          <p:nvSpPr>
            <p:cNvPr id="155" name="Compreensão"/>
            <p:cNvSpPr/>
            <p:nvPr/>
          </p:nvSpPr>
          <p:spPr>
            <a:xfrm>
              <a:off x="5651571" y="1127053"/>
              <a:ext cx="1743458" cy="1771419"/>
            </a:xfrm>
            <a:prstGeom prst="ellipse">
              <a:avLst/>
            </a:prstGeom>
            <a:solidFill>
              <a:schemeClr val="accent4">
                <a:lumOff val="-9884"/>
              </a:schemeClr>
            </a:solidFill>
            <a:ln w="12700" cap="flat">
              <a:noFill/>
              <a:miter lim="400000"/>
            </a:ln>
            <a:effectLst>
              <a:outerShdw sx="100000" sy="100000" kx="0" ky="0" algn="b" rotWithShape="0" blurRad="203200" dist="292100" dir="9300000">
                <a:srgbClr val="000000">
                  <a:alpha val="77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0"/>
                </a:spcBef>
                <a:defRPr i="0" spc="0" sz="1600">
                  <a:solidFill>
                    <a:srgbClr val="FFFFFF"/>
                  </a:solidFill>
                  <a:latin typeface="Chalkduster"/>
                  <a:ea typeface="Chalkduster"/>
                  <a:cs typeface="Chalkduster"/>
                  <a:sym typeface="Chalkduster"/>
                </a:defRPr>
              </a:lvl1pPr>
            </a:lstStyle>
            <a:p>
              <a:pPr/>
              <a:r>
                <a:t>Compreensão</a:t>
              </a:r>
            </a:p>
          </p:txBody>
        </p:sp>
        <p:sp>
          <p:nvSpPr>
            <p:cNvPr id="156" name="Análise e…"/>
            <p:cNvSpPr/>
            <p:nvPr/>
          </p:nvSpPr>
          <p:spPr>
            <a:xfrm>
              <a:off x="6169597" y="2920533"/>
              <a:ext cx="1743458" cy="1771420"/>
            </a:xfrm>
            <a:prstGeom prst="ellipse">
              <a:avLst/>
            </a:prstGeom>
            <a:solidFill>
              <a:schemeClr val="accent4">
                <a:lumOff val="-9884"/>
              </a:schemeClr>
            </a:solidFill>
            <a:ln w="12700" cap="flat">
              <a:noFill/>
              <a:miter lim="400000"/>
            </a:ln>
            <a:effectLst>
              <a:outerShdw sx="100000" sy="100000" kx="0" ky="0" algn="b" rotWithShape="0" blurRad="203200" dist="292100" dir="9300000">
                <a:srgbClr val="000000">
                  <a:alpha val="77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p>
              <a:pPr algn="ctr">
                <a:lnSpc>
                  <a:spcPct val="80000"/>
                </a:lnSpc>
                <a:spcBef>
                  <a:spcPts val="0"/>
                </a:spcBef>
                <a:defRPr i="0" spc="0" sz="1600">
                  <a:solidFill>
                    <a:srgbClr val="FFFFFF"/>
                  </a:solidFill>
                  <a:latin typeface="Chalkduster"/>
                  <a:ea typeface="Chalkduster"/>
                  <a:cs typeface="Chalkduster"/>
                  <a:sym typeface="Chalkduster"/>
                </a:defRPr>
              </a:pPr>
              <a:r>
                <a:t>Análise e</a:t>
              </a:r>
            </a:p>
            <a:p>
              <a:pPr algn="ctr">
                <a:lnSpc>
                  <a:spcPct val="80000"/>
                </a:lnSpc>
                <a:spcBef>
                  <a:spcPts val="0"/>
                </a:spcBef>
                <a:defRPr i="0" spc="0" sz="1600">
                  <a:solidFill>
                    <a:srgbClr val="FFFFFF"/>
                  </a:solidFill>
                  <a:latin typeface="Chalkduster"/>
                  <a:ea typeface="Chalkduster"/>
                  <a:cs typeface="Chalkduster"/>
                  <a:sym typeface="Chalkduster"/>
                </a:defRPr>
              </a:pPr>
              <a:r>
                <a:t>transformação</a:t>
              </a:r>
            </a:p>
          </p:txBody>
        </p:sp>
        <p:sp>
          <p:nvSpPr>
            <p:cNvPr id="157" name="Expressão"/>
            <p:cNvSpPr/>
            <p:nvPr/>
          </p:nvSpPr>
          <p:spPr>
            <a:xfrm>
              <a:off x="5104823" y="4542215"/>
              <a:ext cx="1743458" cy="1771419"/>
            </a:xfrm>
            <a:prstGeom prst="ellipse">
              <a:avLst/>
            </a:prstGeom>
            <a:solidFill>
              <a:schemeClr val="accent4">
                <a:lumOff val="-9884"/>
              </a:schemeClr>
            </a:solidFill>
            <a:ln w="12700" cap="flat">
              <a:noFill/>
              <a:miter lim="400000"/>
            </a:ln>
            <a:effectLst>
              <a:outerShdw sx="100000" sy="100000" kx="0" ky="0" algn="b" rotWithShape="0" blurRad="203200" dist="292100" dir="9300000">
                <a:srgbClr val="000000">
                  <a:alpha val="77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0"/>
                </a:spcBef>
                <a:defRPr i="0" spc="0" sz="1600">
                  <a:solidFill>
                    <a:srgbClr val="FFFFFF"/>
                  </a:solidFill>
                  <a:latin typeface="Chalkduster"/>
                  <a:ea typeface="Chalkduster"/>
                  <a:cs typeface="Chalkduster"/>
                  <a:sym typeface="Chalkduster"/>
                </a:defRPr>
              </a:lvl1pPr>
            </a:lstStyle>
            <a:p>
              <a:pPr/>
              <a:r>
                <a:t>Expressão</a:t>
              </a:r>
            </a:p>
          </p:txBody>
        </p:sp>
        <p:sp>
          <p:nvSpPr>
            <p:cNvPr id="158" name="Inteligência"/>
            <p:cNvSpPr/>
            <p:nvPr/>
          </p:nvSpPr>
          <p:spPr>
            <a:xfrm>
              <a:off x="3201166" y="4708664"/>
              <a:ext cx="1743458" cy="1771420"/>
            </a:xfrm>
            <a:prstGeom prst="ellipse">
              <a:avLst/>
            </a:prstGeom>
            <a:solidFill>
              <a:schemeClr val="accent4">
                <a:lumOff val="-9884"/>
              </a:schemeClr>
            </a:solidFill>
            <a:ln w="12700" cap="flat">
              <a:noFill/>
              <a:miter lim="400000"/>
            </a:ln>
            <a:effectLst>
              <a:outerShdw sx="100000" sy="100000" kx="0" ky="0" algn="b" rotWithShape="0" blurRad="203200" dist="292100" dir="9300000">
                <a:srgbClr val="000000">
                  <a:alpha val="77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0"/>
                </a:spcBef>
                <a:defRPr i="0" spc="0" sz="1600">
                  <a:solidFill>
                    <a:srgbClr val="FFFFFF"/>
                  </a:solidFill>
                  <a:latin typeface="Chalkduster"/>
                  <a:ea typeface="Chalkduster"/>
                  <a:cs typeface="Chalkduster"/>
                  <a:sym typeface="Chalkduster"/>
                </a:defRPr>
              </a:lvl1pPr>
            </a:lstStyle>
            <a:p>
              <a:pPr/>
              <a:r>
                <a:t>Inteligência</a:t>
              </a:r>
            </a:p>
          </p:txBody>
        </p:sp>
        <p:sp>
          <p:nvSpPr>
            <p:cNvPr id="159" name="Segurança"/>
            <p:cNvSpPr/>
            <p:nvPr/>
          </p:nvSpPr>
          <p:spPr>
            <a:xfrm>
              <a:off x="1672381" y="3539794"/>
              <a:ext cx="1743459" cy="1771420"/>
            </a:xfrm>
            <a:prstGeom prst="ellipse">
              <a:avLst/>
            </a:prstGeom>
            <a:solidFill>
              <a:schemeClr val="accent4">
                <a:lumOff val="-9884"/>
              </a:schemeClr>
            </a:solidFill>
            <a:ln w="12700" cap="flat">
              <a:noFill/>
              <a:miter lim="400000"/>
            </a:ln>
            <a:effectLst>
              <a:outerShdw sx="100000" sy="100000" kx="0" ky="0" algn="b" rotWithShape="0" blurRad="203200" dist="292100" dir="9300000">
                <a:srgbClr val="000000">
                  <a:alpha val="77000"/>
                </a:srgbClr>
              </a:outerShdw>
            </a:effectLst>
            <a:extLst>
              <a:ext uri="{C572A759-6A51-4108-AA02-DFA0A04FC94B}">
                <ma14:wrappingTextBoxFlag xmlns:ma14="http://schemas.microsoft.com/office/mac/drawingml/2011/main" val="1"/>
              </a:ext>
            </a:extLst>
          </p:spPr>
          <p:txBody>
            <a:bodyPr wrap="square" lIns="0" tIns="0" rIns="0" bIns="0" numCol="1" anchor="ctr">
              <a:noAutofit/>
            </a:bodyPr>
            <a:lstStyle>
              <a:lvl1pPr algn="ctr">
                <a:spcBef>
                  <a:spcPts val="0"/>
                </a:spcBef>
                <a:defRPr i="0" spc="0" sz="1600">
                  <a:solidFill>
                    <a:srgbClr val="FFFFFF"/>
                  </a:solidFill>
                  <a:latin typeface="Chalkduster"/>
                  <a:ea typeface="Chalkduster"/>
                  <a:cs typeface="Chalkduster"/>
                  <a:sym typeface="Chalkduster"/>
                </a:defRPr>
              </a:lvl1pPr>
            </a:lstStyle>
            <a:p>
              <a:pPr/>
              <a:r>
                <a:t>Segurança</a:t>
              </a:r>
            </a:p>
          </p:txBody>
        </p:sp>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60"/>
                                        </p:tgtEl>
                                        <p:attrNameLst>
                                          <p:attrName>style.visibility</p:attrName>
                                        </p:attrNameLst>
                                      </p:cBhvr>
                                      <p:to>
                                        <p:strVal val="visible"/>
                                      </p:to>
                                    </p:set>
                                    <p:animEffect filter="dissolve" transition="in">
                                      <p:cBhvr>
                                        <p:cTn id="7" dur="1500"/>
                                        <p:tgtEl>
                                          <p:spTgt spid="1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60" grpId="1"/>
    </p:bldLst>
  </p:timing>
</p:sld>
</file>

<file path=ppt/slides/slide5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pic>
        <p:nvPicPr>
          <p:cNvPr id="693"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694"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695" name="Hypercat"/>
          <p:cNvSpPr txBox="1"/>
          <p:nvPr>
            <p:ph type="title"/>
          </p:nvPr>
        </p:nvSpPr>
        <p:spPr>
          <a:prstGeom prst="rect">
            <a:avLst/>
          </a:prstGeom>
        </p:spPr>
        <p:txBody>
          <a:bodyPr/>
          <a:lstStyle>
            <a:lvl1pPr defTabSz="543305">
              <a:spcBef>
                <a:spcPts val="2100"/>
              </a:spcBef>
              <a:defRPr sz="4836"/>
            </a:lvl1pPr>
          </a:lstStyle>
          <a:p>
            <a:pPr/>
            <a:r>
              <a:t>Hypercat</a:t>
            </a:r>
          </a:p>
        </p:txBody>
      </p:sp>
      <p:sp>
        <p:nvSpPr>
          <p:cNvPr id="696" name="is an open, lightweight JSON-based hyper- media catalogue format for exposing collections of URIs. HyperCat has proposed the notion of describing resources in a semantic way. These descriptions are designed for exposing information about IoT assets over the web. HyperCat provides a standard mechanism for developers to publish linked-data descriptions of resources."/>
          <p:cNvSpPr txBox="1"/>
          <p:nvPr>
            <p:ph type="body" sz="half" idx="1"/>
          </p:nvPr>
        </p:nvSpPr>
        <p:spPr>
          <a:xfrm>
            <a:off x="7023100" y="1809750"/>
            <a:ext cx="5397500" cy="7226300"/>
          </a:xfrm>
          <a:prstGeom prst="rect">
            <a:avLst/>
          </a:prstGeom>
        </p:spPr>
        <p:txBody>
          <a:bodyPr/>
          <a:lstStyle/>
          <a:p>
            <a:pPr marL="394208" indent="-394208" defTabSz="566674">
              <a:spcBef>
                <a:spcPts val="1700"/>
              </a:spcBef>
              <a:defRPr sz="2716"/>
            </a:pPr>
            <a:r>
              <a:t>is an open, lightweight JSON-based hyper- media catalogue format for exposing collections of URIs. </a:t>
            </a:r>
            <a:r>
              <a:rPr i="1"/>
              <a:t>HyperCat </a:t>
            </a:r>
            <a:r>
              <a:t>has proposed the notion of describing resources in a semantic way. These descriptions are designed for exposing information about IoT assets over the web. </a:t>
            </a:r>
            <a:r>
              <a:rPr i="1"/>
              <a:t>HyperCat </a:t>
            </a:r>
            <a:r>
              <a:t>provides a standard mechanism for developers to publish linked-data descriptions of resources. </a:t>
            </a:r>
            <a:br>
              <a:rPr sz="1164"/>
            </a:br>
            <a:endParaRPr sz="1164"/>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98" name="Imagem" descr="Imagem"/>
          <p:cNvPicPr>
            <a:picLocks noChangeAspect="1"/>
          </p:cNvPicPr>
          <p:nvPr>
            <p:ph type="pic" idx="13"/>
          </p:nvPr>
        </p:nvPicPr>
        <p:blipFill>
          <a:blip r:embed="rId2">
            <a:extLst/>
          </a:blip>
          <a:srcRect l="34155" t="129" r="9870" b="129"/>
          <a:stretch>
            <a:fillRect/>
          </a:stretch>
        </p:blipFill>
        <p:spPr>
          <a:prstGeom prst="rect">
            <a:avLst/>
          </a:prstGeom>
        </p:spPr>
      </p:pic>
      <p:sp>
        <p:nvSpPr>
          <p:cNvPr id="69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700" name="Conclusão"/>
          <p:cNvSpPr txBox="1"/>
          <p:nvPr>
            <p:ph type="title"/>
          </p:nvPr>
        </p:nvSpPr>
        <p:spPr>
          <a:prstGeom prst="rect">
            <a:avLst/>
          </a:prstGeom>
        </p:spPr>
        <p:txBody>
          <a:bodyPr/>
          <a:lstStyle/>
          <a:p>
            <a:pPr/>
            <a:r>
              <a:t>Conclusão</a:t>
            </a:r>
          </a:p>
        </p:txBody>
      </p:sp>
      <p:sp>
        <p:nvSpPr>
          <p:cNvPr id="701" name="Corpo"/>
          <p:cNvSpPr txBox="1"/>
          <p:nvPr>
            <p:ph type="body" sz="quarter" idx="1"/>
          </p:nvPr>
        </p:nvSpPr>
        <p:spPr>
          <a:prstGeom prst="rect">
            <a:avLst/>
          </a:prstGeom>
        </p:spPr>
        <p:txBody>
          <a:bodyPr/>
          <a:lstStyle/>
          <a:p>
            <a:pPr defTabSz="531622">
              <a:spcBef>
                <a:spcPts val="500"/>
              </a:spcBef>
              <a:defRPr sz="4368"/>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Identifica necessidades que devem ser endereçadas…"/>
          <p:cNvSpPr txBox="1"/>
          <p:nvPr>
            <p:ph type="body" sz="half" idx="1"/>
          </p:nvPr>
        </p:nvSpPr>
        <p:spPr>
          <a:prstGeom prst="rect">
            <a:avLst/>
          </a:prstGeom>
        </p:spPr>
        <p:txBody>
          <a:bodyPr/>
          <a:lstStyle/>
          <a:p>
            <a:pPr/>
            <a:r>
              <a:t>Identifica necessidades que devem ser endereçadas</a:t>
            </a:r>
          </a:p>
          <a:p>
            <a:pPr/>
            <a:r>
              <a:t>Define regras técnicas e semântica de operação</a:t>
            </a:r>
          </a:p>
          <a:p>
            <a:pPr/>
            <a:r>
              <a:t>Identifica e define os diversos tipos de recursos existentes em contextos diferentes.</a:t>
            </a:r>
          </a:p>
          <a:p>
            <a:pPr/>
            <a:r>
              <a:t>Configura e controla recursos que são autônomos</a:t>
            </a:r>
          </a:p>
          <a:p>
            <a:pPr/>
            <a:r>
              <a:t>Define e controla a interação entre recursos conectados</a:t>
            </a:r>
          </a:p>
        </p:txBody>
      </p:sp>
      <p:pic>
        <p:nvPicPr>
          <p:cNvPr id="163"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164"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65" name="Pra que arquitetura em IOT?"/>
          <p:cNvSpPr txBox="1"/>
          <p:nvPr>
            <p:ph type="title"/>
          </p:nvPr>
        </p:nvSpPr>
        <p:spPr>
          <a:prstGeom prst="rect">
            <a:avLst/>
          </a:prstGeom>
        </p:spPr>
        <p:txBody>
          <a:bodyPr/>
          <a:lstStyle>
            <a:lvl1pPr defTabSz="484886">
              <a:spcBef>
                <a:spcPts val="1900"/>
              </a:spcBef>
              <a:defRPr sz="4316"/>
            </a:lvl1pPr>
          </a:lstStyle>
          <a:p>
            <a:pPr/>
            <a:r>
              <a:t>Pra que arquitetura em IOT?</a:t>
            </a:r>
          </a:p>
        </p:txBody>
      </p:sp>
      <p:pic>
        <p:nvPicPr>
          <p:cNvPr id="166" name="iot2.png" descr="iot2.png"/>
          <p:cNvPicPr>
            <a:picLocks noChangeAspect="0"/>
          </p:cNvPicPr>
          <p:nvPr/>
        </p:nvPicPr>
        <p:blipFill>
          <a:blip r:embed="rId3">
            <a:extLst/>
          </a:blip>
          <a:stretch>
            <a:fillRect/>
          </a:stretch>
        </p:blipFill>
        <p:spPr>
          <a:xfrm>
            <a:off x="-42069" y="-50800"/>
            <a:ext cx="6500019" cy="3276601"/>
          </a:xfrm>
          <a:prstGeom prst="rect">
            <a:avLst/>
          </a:prstGeom>
          <a:effectLst>
            <a:outerShdw sx="100000" sy="100000" kx="0" ky="0" algn="b" rotWithShape="0" blurRad="203200" dist="292100" dir="9300000">
              <a:srgbClr val="000000">
                <a:alpha val="77000"/>
              </a:srgbClr>
            </a:outerShdw>
          </a:effectLst>
        </p:spPr>
      </p:pic>
      <p:grpSp>
        <p:nvGrpSpPr>
          <p:cNvPr id="176" name="Grupo"/>
          <p:cNvGrpSpPr/>
          <p:nvPr/>
        </p:nvGrpSpPr>
        <p:grpSpPr>
          <a:xfrm>
            <a:off x="-50640" y="4315970"/>
            <a:ext cx="6769478" cy="5126023"/>
            <a:chOff x="-85476" y="-103541"/>
            <a:chExt cx="6769476" cy="5126021"/>
          </a:xfrm>
        </p:grpSpPr>
        <p:grpSp>
          <p:nvGrpSpPr>
            <p:cNvPr id="174" name="Grupo"/>
            <p:cNvGrpSpPr/>
            <p:nvPr/>
          </p:nvGrpSpPr>
          <p:grpSpPr>
            <a:xfrm>
              <a:off x="-85477" y="-103542"/>
              <a:ext cx="6769478" cy="5126023"/>
              <a:chOff x="203655" y="363337"/>
              <a:chExt cx="6769476" cy="5126021"/>
            </a:xfrm>
          </p:grpSpPr>
          <p:pic>
            <p:nvPicPr>
              <p:cNvPr id="167" name="Ecossistema de operação" descr="Ecossistema de operação"/>
              <p:cNvPicPr>
                <a:picLocks noChangeAspect="0"/>
              </p:cNvPicPr>
              <p:nvPr/>
            </p:nvPicPr>
            <p:blipFill>
              <a:blip r:embed="rId4">
                <a:extLst/>
              </a:blip>
              <a:stretch>
                <a:fillRect/>
              </a:stretch>
            </p:blipFill>
            <p:spPr>
              <a:xfrm rot="20700000">
                <a:off x="579186" y="1079238"/>
                <a:ext cx="6018416" cy="3694221"/>
              </a:xfrm>
              <a:prstGeom prst="rect">
                <a:avLst/>
              </a:prstGeom>
              <a:effectLst>
                <a:outerShdw sx="100000" sy="100000" kx="0" ky="0" algn="b" rotWithShape="0" blurRad="203200" dist="292100" dir="9300000">
                  <a:srgbClr val="000000">
                    <a:alpha val="77000"/>
                  </a:srgbClr>
                </a:outerShdw>
              </a:effectLst>
            </p:spPr>
          </p:pic>
          <p:sp>
            <p:nvSpPr>
              <p:cNvPr id="168" name="Globo com América do Sul"/>
              <p:cNvSpPr/>
              <p:nvPr/>
            </p:nvSpPr>
            <p:spPr>
              <a:xfrm>
                <a:off x="3065531" y="3800681"/>
                <a:ext cx="868414" cy="8684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701" y="0"/>
                      <a:pt x="4910" y="1321"/>
                      <a:pt x="2939" y="3419"/>
                    </a:cubicBezTo>
                    <a:lnTo>
                      <a:pt x="2929" y="3424"/>
                    </a:lnTo>
                    <a:lnTo>
                      <a:pt x="2892" y="3415"/>
                    </a:lnTo>
                    <a:lnTo>
                      <a:pt x="2843" y="3476"/>
                    </a:lnTo>
                    <a:lnTo>
                      <a:pt x="2823" y="3533"/>
                    </a:lnTo>
                    <a:lnTo>
                      <a:pt x="2808" y="3562"/>
                    </a:lnTo>
                    <a:cubicBezTo>
                      <a:pt x="1069" y="5480"/>
                      <a:pt x="0" y="8014"/>
                      <a:pt x="0" y="10800"/>
                    </a:cubicBezTo>
                    <a:cubicBezTo>
                      <a:pt x="0" y="16755"/>
                      <a:pt x="4845" y="21600"/>
                      <a:pt x="10800" y="21600"/>
                    </a:cubicBezTo>
                    <a:cubicBezTo>
                      <a:pt x="16755" y="21600"/>
                      <a:pt x="21600" y="16755"/>
                      <a:pt x="21600" y="10800"/>
                    </a:cubicBezTo>
                    <a:cubicBezTo>
                      <a:pt x="21600" y="4845"/>
                      <a:pt x="16755" y="0"/>
                      <a:pt x="10800" y="0"/>
                    </a:cubicBezTo>
                    <a:close/>
                    <a:moveTo>
                      <a:pt x="10662" y="126"/>
                    </a:moveTo>
                    <a:lnTo>
                      <a:pt x="10682" y="138"/>
                    </a:lnTo>
                    <a:lnTo>
                      <a:pt x="10667" y="133"/>
                    </a:lnTo>
                    <a:lnTo>
                      <a:pt x="10647" y="130"/>
                    </a:lnTo>
                    <a:lnTo>
                      <a:pt x="10662" y="126"/>
                    </a:lnTo>
                    <a:close/>
                    <a:moveTo>
                      <a:pt x="12105" y="165"/>
                    </a:moveTo>
                    <a:lnTo>
                      <a:pt x="12236" y="182"/>
                    </a:lnTo>
                    <a:lnTo>
                      <a:pt x="12355" y="182"/>
                    </a:lnTo>
                    <a:lnTo>
                      <a:pt x="12328" y="168"/>
                    </a:lnTo>
                    <a:lnTo>
                      <a:pt x="12433" y="178"/>
                    </a:lnTo>
                    <a:lnTo>
                      <a:pt x="12434" y="178"/>
                    </a:lnTo>
                    <a:cubicBezTo>
                      <a:pt x="14159" y="443"/>
                      <a:pt x="15742" y="1128"/>
                      <a:pt x="17096" y="2111"/>
                    </a:cubicBezTo>
                    <a:lnTo>
                      <a:pt x="16993" y="2054"/>
                    </a:lnTo>
                    <a:lnTo>
                      <a:pt x="16873" y="1985"/>
                    </a:lnTo>
                    <a:lnTo>
                      <a:pt x="16835" y="2001"/>
                    </a:lnTo>
                    <a:lnTo>
                      <a:pt x="16917" y="2064"/>
                    </a:lnTo>
                    <a:lnTo>
                      <a:pt x="16988" y="2138"/>
                    </a:lnTo>
                    <a:lnTo>
                      <a:pt x="17026" y="2176"/>
                    </a:lnTo>
                    <a:lnTo>
                      <a:pt x="17082" y="2225"/>
                    </a:lnTo>
                    <a:lnTo>
                      <a:pt x="17127" y="2272"/>
                    </a:lnTo>
                    <a:lnTo>
                      <a:pt x="17171" y="2331"/>
                    </a:lnTo>
                    <a:lnTo>
                      <a:pt x="17207" y="2373"/>
                    </a:lnTo>
                    <a:lnTo>
                      <a:pt x="17207" y="2397"/>
                    </a:lnTo>
                    <a:lnTo>
                      <a:pt x="17264" y="2469"/>
                    </a:lnTo>
                    <a:lnTo>
                      <a:pt x="17323" y="2525"/>
                    </a:lnTo>
                    <a:lnTo>
                      <a:pt x="17373" y="2555"/>
                    </a:lnTo>
                    <a:lnTo>
                      <a:pt x="17441" y="2633"/>
                    </a:lnTo>
                    <a:lnTo>
                      <a:pt x="17501" y="2719"/>
                    </a:lnTo>
                    <a:lnTo>
                      <a:pt x="17538" y="2730"/>
                    </a:lnTo>
                    <a:lnTo>
                      <a:pt x="17599" y="2771"/>
                    </a:lnTo>
                    <a:lnTo>
                      <a:pt x="17611" y="2757"/>
                    </a:lnTo>
                    <a:lnTo>
                      <a:pt x="17707" y="2820"/>
                    </a:lnTo>
                    <a:lnTo>
                      <a:pt x="17787" y="2904"/>
                    </a:lnTo>
                    <a:lnTo>
                      <a:pt x="17851" y="2964"/>
                    </a:lnTo>
                    <a:lnTo>
                      <a:pt x="17902" y="2998"/>
                    </a:lnTo>
                    <a:lnTo>
                      <a:pt x="17897" y="2969"/>
                    </a:lnTo>
                    <a:lnTo>
                      <a:pt x="17914" y="2954"/>
                    </a:lnTo>
                    <a:lnTo>
                      <a:pt x="17993" y="3003"/>
                    </a:lnTo>
                    <a:lnTo>
                      <a:pt x="18090" y="3064"/>
                    </a:lnTo>
                    <a:lnTo>
                      <a:pt x="18065" y="3001"/>
                    </a:lnTo>
                    <a:lnTo>
                      <a:pt x="18099" y="3015"/>
                    </a:lnTo>
                    <a:lnTo>
                      <a:pt x="18045" y="2944"/>
                    </a:lnTo>
                    <a:lnTo>
                      <a:pt x="18038" y="2919"/>
                    </a:lnTo>
                    <a:lnTo>
                      <a:pt x="18038" y="2917"/>
                    </a:lnTo>
                    <a:lnTo>
                      <a:pt x="17947" y="2830"/>
                    </a:lnTo>
                    <a:lnTo>
                      <a:pt x="17883" y="2750"/>
                    </a:lnTo>
                    <a:lnTo>
                      <a:pt x="17872" y="2730"/>
                    </a:lnTo>
                    <a:cubicBezTo>
                      <a:pt x="18135" y="2962"/>
                      <a:pt x="18387" y="3205"/>
                      <a:pt x="18627" y="3461"/>
                    </a:cubicBezTo>
                    <a:lnTo>
                      <a:pt x="18520" y="3414"/>
                    </a:lnTo>
                    <a:lnTo>
                      <a:pt x="18486" y="3405"/>
                    </a:lnTo>
                    <a:lnTo>
                      <a:pt x="18483" y="3425"/>
                    </a:lnTo>
                    <a:lnTo>
                      <a:pt x="18420" y="3394"/>
                    </a:lnTo>
                    <a:lnTo>
                      <a:pt x="18400" y="3415"/>
                    </a:lnTo>
                    <a:lnTo>
                      <a:pt x="18366" y="3394"/>
                    </a:lnTo>
                    <a:lnTo>
                      <a:pt x="18260" y="3313"/>
                    </a:lnTo>
                    <a:lnTo>
                      <a:pt x="18190" y="3276"/>
                    </a:lnTo>
                    <a:lnTo>
                      <a:pt x="18097" y="3192"/>
                    </a:lnTo>
                    <a:lnTo>
                      <a:pt x="18035" y="3156"/>
                    </a:lnTo>
                    <a:lnTo>
                      <a:pt x="18065" y="3218"/>
                    </a:lnTo>
                    <a:lnTo>
                      <a:pt x="18100" y="3319"/>
                    </a:lnTo>
                    <a:lnTo>
                      <a:pt x="18070" y="3336"/>
                    </a:lnTo>
                    <a:lnTo>
                      <a:pt x="18016" y="3348"/>
                    </a:lnTo>
                    <a:lnTo>
                      <a:pt x="18011" y="3405"/>
                    </a:lnTo>
                    <a:lnTo>
                      <a:pt x="18043" y="3468"/>
                    </a:lnTo>
                    <a:lnTo>
                      <a:pt x="18075" y="3565"/>
                    </a:lnTo>
                    <a:lnTo>
                      <a:pt x="18200" y="3745"/>
                    </a:lnTo>
                    <a:lnTo>
                      <a:pt x="18178" y="3819"/>
                    </a:lnTo>
                    <a:lnTo>
                      <a:pt x="18146" y="3831"/>
                    </a:lnTo>
                    <a:lnTo>
                      <a:pt x="18111" y="3888"/>
                    </a:lnTo>
                    <a:lnTo>
                      <a:pt x="18018" y="3860"/>
                    </a:lnTo>
                    <a:lnTo>
                      <a:pt x="17988" y="3890"/>
                    </a:lnTo>
                    <a:lnTo>
                      <a:pt x="17984" y="4005"/>
                    </a:lnTo>
                    <a:lnTo>
                      <a:pt x="17932" y="4025"/>
                    </a:lnTo>
                    <a:lnTo>
                      <a:pt x="17929" y="4097"/>
                    </a:lnTo>
                    <a:lnTo>
                      <a:pt x="17959" y="4173"/>
                    </a:lnTo>
                    <a:lnTo>
                      <a:pt x="17962" y="4245"/>
                    </a:lnTo>
                    <a:lnTo>
                      <a:pt x="17932" y="4252"/>
                    </a:lnTo>
                    <a:lnTo>
                      <a:pt x="17902" y="4319"/>
                    </a:lnTo>
                    <a:lnTo>
                      <a:pt x="17900" y="4407"/>
                    </a:lnTo>
                    <a:lnTo>
                      <a:pt x="17925" y="4461"/>
                    </a:lnTo>
                    <a:lnTo>
                      <a:pt x="17914" y="4523"/>
                    </a:lnTo>
                    <a:lnTo>
                      <a:pt x="17880" y="4547"/>
                    </a:lnTo>
                    <a:lnTo>
                      <a:pt x="17897" y="4614"/>
                    </a:lnTo>
                    <a:lnTo>
                      <a:pt x="17914" y="4676"/>
                    </a:lnTo>
                    <a:lnTo>
                      <a:pt x="18001" y="4767"/>
                    </a:lnTo>
                    <a:lnTo>
                      <a:pt x="18058" y="4853"/>
                    </a:lnTo>
                    <a:lnTo>
                      <a:pt x="18068" y="4925"/>
                    </a:lnTo>
                    <a:lnTo>
                      <a:pt x="18107" y="5008"/>
                    </a:lnTo>
                    <a:lnTo>
                      <a:pt x="18166" y="5169"/>
                    </a:lnTo>
                    <a:lnTo>
                      <a:pt x="18191" y="5312"/>
                    </a:lnTo>
                    <a:lnTo>
                      <a:pt x="18176" y="5378"/>
                    </a:lnTo>
                    <a:lnTo>
                      <a:pt x="18208" y="5469"/>
                    </a:lnTo>
                    <a:lnTo>
                      <a:pt x="18198" y="5540"/>
                    </a:lnTo>
                    <a:lnTo>
                      <a:pt x="18159" y="5631"/>
                    </a:lnTo>
                    <a:lnTo>
                      <a:pt x="18109" y="5639"/>
                    </a:lnTo>
                    <a:lnTo>
                      <a:pt x="18186" y="5722"/>
                    </a:lnTo>
                    <a:lnTo>
                      <a:pt x="18267" y="5871"/>
                    </a:lnTo>
                    <a:lnTo>
                      <a:pt x="18265" y="5937"/>
                    </a:lnTo>
                    <a:lnTo>
                      <a:pt x="18311" y="6073"/>
                    </a:lnTo>
                    <a:lnTo>
                      <a:pt x="18326" y="6112"/>
                    </a:lnTo>
                    <a:lnTo>
                      <a:pt x="18371" y="6163"/>
                    </a:lnTo>
                    <a:lnTo>
                      <a:pt x="18375" y="6188"/>
                    </a:lnTo>
                    <a:lnTo>
                      <a:pt x="18414" y="6247"/>
                    </a:lnTo>
                    <a:lnTo>
                      <a:pt x="18471" y="6280"/>
                    </a:lnTo>
                    <a:lnTo>
                      <a:pt x="18552" y="6378"/>
                    </a:lnTo>
                    <a:lnTo>
                      <a:pt x="18594" y="6420"/>
                    </a:lnTo>
                    <a:lnTo>
                      <a:pt x="18617" y="6466"/>
                    </a:lnTo>
                    <a:lnTo>
                      <a:pt x="18644" y="6546"/>
                    </a:lnTo>
                    <a:lnTo>
                      <a:pt x="18681" y="6593"/>
                    </a:lnTo>
                    <a:lnTo>
                      <a:pt x="18717" y="6629"/>
                    </a:lnTo>
                    <a:lnTo>
                      <a:pt x="18775" y="6716"/>
                    </a:lnTo>
                    <a:lnTo>
                      <a:pt x="18844" y="6841"/>
                    </a:lnTo>
                    <a:lnTo>
                      <a:pt x="18876" y="6976"/>
                    </a:lnTo>
                    <a:lnTo>
                      <a:pt x="18905" y="7048"/>
                    </a:lnTo>
                    <a:lnTo>
                      <a:pt x="18981" y="7169"/>
                    </a:lnTo>
                    <a:lnTo>
                      <a:pt x="19077" y="7279"/>
                    </a:lnTo>
                    <a:lnTo>
                      <a:pt x="19110" y="7305"/>
                    </a:lnTo>
                    <a:lnTo>
                      <a:pt x="19201" y="7455"/>
                    </a:lnTo>
                    <a:lnTo>
                      <a:pt x="19311" y="7600"/>
                    </a:lnTo>
                    <a:lnTo>
                      <a:pt x="19427" y="7785"/>
                    </a:lnTo>
                    <a:lnTo>
                      <a:pt x="19550" y="7928"/>
                    </a:lnTo>
                    <a:lnTo>
                      <a:pt x="19578" y="7942"/>
                    </a:lnTo>
                    <a:lnTo>
                      <a:pt x="19600" y="7959"/>
                    </a:lnTo>
                    <a:lnTo>
                      <a:pt x="19705" y="7950"/>
                    </a:lnTo>
                    <a:lnTo>
                      <a:pt x="19775" y="7940"/>
                    </a:lnTo>
                    <a:lnTo>
                      <a:pt x="19895" y="7979"/>
                    </a:lnTo>
                    <a:lnTo>
                      <a:pt x="19960" y="8014"/>
                    </a:lnTo>
                    <a:lnTo>
                      <a:pt x="20033" y="8092"/>
                    </a:lnTo>
                    <a:lnTo>
                      <a:pt x="20077" y="8117"/>
                    </a:lnTo>
                    <a:lnTo>
                      <a:pt x="20166" y="8221"/>
                    </a:lnTo>
                    <a:lnTo>
                      <a:pt x="20245" y="8226"/>
                    </a:lnTo>
                    <a:lnTo>
                      <a:pt x="20290" y="8199"/>
                    </a:lnTo>
                    <a:lnTo>
                      <a:pt x="20418" y="8193"/>
                    </a:lnTo>
                    <a:lnTo>
                      <a:pt x="20482" y="8206"/>
                    </a:lnTo>
                    <a:lnTo>
                      <a:pt x="20546" y="8236"/>
                    </a:lnTo>
                    <a:lnTo>
                      <a:pt x="20617" y="8294"/>
                    </a:lnTo>
                    <a:lnTo>
                      <a:pt x="20674" y="8339"/>
                    </a:lnTo>
                    <a:lnTo>
                      <a:pt x="20738" y="8502"/>
                    </a:lnTo>
                    <a:lnTo>
                      <a:pt x="20774" y="8652"/>
                    </a:lnTo>
                    <a:lnTo>
                      <a:pt x="20821" y="8800"/>
                    </a:lnTo>
                    <a:lnTo>
                      <a:pt x="20876" y="8856"/>
                    </a:lnTo>
                    <a:lnTo>
                      <a:pt x="20900" y="8841"/>
                    </a:lnTo>
                    <a:lnTo>
                      <a:pt x="20925" y="8876"/>
                    </a:lnTo>
                    <a:lnTo>
                      <a:pt x="20986" y="8879"/>
                    </a:lnTo>
                    <a:lnTo>
                      <a:pt x="20989" y="8928"/>
                    </a:lnTo>
                    <a:lnTo>
                      <a:pt x="21007" y="8970"/>
                    </a:lnTo>
                    <a:lnTo>
                      <a:pt x="21024" y="9065"/>
                    </a:lnTo>
                    <a:lnTo>
                      <a:pt x="21055" y="9125"/>
                    </a:lnTo>
                    <a:lnTo>
                      <a:pt x="21085" y="9272"/>
                    </a:lnTo>
                    <a:lnTo>
                      <a:pt x="21083" y="9403"/>
                    </a:lnTo>
                    <a:lnTo>
                      <a:pt x="21068" y="9583"/>
                    </a:lnTo>
                    <a:lnTo>
                      <a:pt x="21080" y="9623"/>
                    </a:lnTo>
                    <a:lnTo>
                      <a:pt x="21070" y="9745"/>
                    </a:lnTo>
                    <a:lnTo>
                      <a:pt x="21041" y="9904"/>
                    </a:lnTo>
                    <a:lnTo>
                      <a:pt x="21038" y="9962"/>
                    </a:lnTo>
                    <a:lnTo>
                      <a:pt x="21070" y="10191"/>
                    </a:lnTo>
                    <a:lnTo>
                      <a:pt x="21102" y="10386"/>
                    </a:lnTo>
                    <a:lnTo>
                      <a:pt x="21147" y="10638"/>
                    </a:lnTo>
                    <a:lnTo>
                      <a:pt x="21174" y="10888"/>
                    </a:lnTo>
                    <a:lnTo>
                      <a:pt x="21174" y="11042"/>
                    </a:lnTo>
                    <a:lnTo>
                      <a:pt x="21174" y="11108"/>
                    </a:lnTo>
                    <a:lnTo>
                      <a:pt x="21166" y="11137"/>
                    </a:lnTo>
                    <a:lnTo>
                      <a:pt x="21177" y="11286"/>
                    </a:lnTo>
                    <a:lnTo>
                      <a:pt x="21171" y="11423"/>
                    </a:lnTo>
                    <a:lnTo>
                      <a:pt x="21159" y="11618"/>
                    </a:lnTo>
                    <a:lnTo>
                      <a:pt x="21134" y="11670"/>
                    </a:lnTo>
                    <a:lnTo>
                      <a:pt x="21125" y="11704"/>
                    </a:lnTo>
                    <a:lnTo>
                      <a:pt x="21117" y="11830"/>
                    </a:lnTo>
                    <a:lnTo>
                      <a:pt x="21110" y="11958"/>
                    </a:lnTo>
                    <a:lnTo>
                      <a:pt x="21110" y="12042"/>
                    </a:lnTo>
                    <a:lnTo>
                      <a:pt x="21093" y="12148"/>
                    </a:lnTo>
                    <a:lnTo>
                      <a:pt x="21060" y="12276"/>
                    </a:lnTo>
                    <a:lnTo>
                      <a:pt x="21028" y="12335"/>
                    </a:lnTo>
                    <a:lnTo>
                      <a:pt x="20974" y="12416"/>
                    </a:lnTo>
                    <a:lnTo>
                      <a:pt x="20944" y="12473"/>
                    </a:lnTo>
                    <a:lnTo>
                      <a:pt x="20888" y="12615"/>
                    </a:lnTo>
                    <a:lnTo>
                      <a:pt x="20864" y="12689"/>
                    </a:lnTo>
                    <a:lnTo>
                      <a:pt x="20802" y="12832"/>
                    </a:lnTo>
                    <a:lnTo>
                      <a:pt x="20750" y="12980"/>
                    </a:lnTo>
                    <a:lnTo>
                      <a:pt x="20720" y="13099"/>
                    </a:lnTo>
                    <a:lnTo>
                      <a:pt x="20679" y="13239"/>
                    </a:lnTo>
                    <a:lnTo>
                      <a:pt x="20659" y="13466"/>
                    </a:lnTo>
                    <a:lnTo>
                      <a:pt x="20629" y="13591"/>
                    </a:lnTo>
                    <a:lnTo>
                      <a:pt x="20575" y="13837"/>
                    </a:lnTo>
                    <a:lnTo>
                      <a:pt x="20540" y="14013"/>
                    </a:lnTo>
                    <a:lnTo>
                      <a:pt x="20526" y="14109"/>
                    </a:lnTo>
                    <a:lnTo>
                      <a:pt x="20491" y="14214"/>
                    </a:lnTo>
                    <a:lnTo>
                      <a:pt x="20403" y="14421"/>
                    </a:lnTo>
                    <a:lnTo>
                      <a:pt x="20294" y="14707"/>
                    </a:lnTo>
                    <a:lnTo>
                      <a:pt x="20243" y="14845"/>
                    </a:lnTo>
                    <a:lnTo>
                      <a:pt x="20168" y="15023"/>
                    </a:lnTo>
                    <a:lnTo>
                      <a:pt x="20117" y="15170"/>
                    </a:lnTo>
                    <a:lnTo>
                      <a:pt x="20073" y="15342"/>
                    </a:lnTo>
                    <a:lnTo>
                      <a:pt x="19974" y="15597"/>
                    </a:lnTo>
                    <a:lnTo>
                      <a:pt x="19905" y="15767"/>
                    </a:lnTo>
                    <a:lnTo>
                      <a:pt x="19829" y="15956"/>
                    </a:lnTo>
                    <a:lnTo>
                      <a:pt x="19752" y="16080"/>
                    </a:lnTo>
                    <a:lnTo>
                      <a:pt x="19725" y="16091"/>
                    </a:lnTo>
                    <a:lnTo>
                      <a:pt x="19663" y="16217"/>
                    </a:lnTo>
                    <a:lnTo>
                      <a:pt x="19600" y="16308"/>
                    </a:lnTo>
                    <a:lnTo>
                      <a:pt x="19575" y="16358"/>
                    </a:lnTo>
                    <a:lnTo>
                      <a:pt x="19590" y="16340"/>
                    </a:lnTo>
                    <a:lnTo>
                      <a:pt x="19551" y="16434"/>
                    </a:lnTo>
                    <a:lnTo>
                      <a:pt x="19558" y="16456"/>
                    </a:lnTo>
                    <a:lnTo>
                      <a:pt x="19528" y="16535"/>
                    </a:lnTo>
                    <a:lnTo>
                      <a:pt x="19540" y="16559"/>
                    </a:lnTo>
                    <a:lnTo>
                      <a:pt x="19592" y="16535"/>
                    </a:lnTo>
                    <a:lnTo>
                      <a:pt x="19624" y="16560"/>
                    </a:lnTo>
                    <a:lnTo>
                      <a:pt x="19681" y="16559"/>
                    </a:lnTo>
                    <a:lnTo>
                      <a:pt x="19681" y="16591"/>
                    </a:lnTo>
                    <a:lnTo>
                      <a:pt x="19700" y="16607"/>
                    </a:lnTo>
                    <a:lnTo>
                      <a:pt x="19688" y="16700"/>
                    </a:lnTo>
                    <a:lnTo>
                      <a:pt x="19711" y="16700"/>
                    </a:lnTo>
                    <a:lnTo>
                      <a:pt x="19698" y="16757"/>
                    </a:lnTo>
                    <a:lnTo>
                      <a:pt x="19728" y="16724"/>
                    </a:lnTo>
                    <a:lnTo>
                      <a:pt x="19735" y="16745"/>
                    </a:lnTo>
                    <a:lnTo>
                      <a:pt x="19743" y="16745"/>
                    </a:lnTo>
                    <a:cubicBezTo>
                      <a:pt x="18476" y="18646"/>
                      <a:pt x="16616" y="20112"/>
                      <a:pt x="14434" y="20900"/>
                    </a:cubicBezTo>
                    <a:lnTo>
                      <a:pt x="14422" y="20901"/>
                    </a:lnTo>
                    <a:lnTo>
                      <a:pt x="14326" y="20920"/>
                    </a:lnTo>
                    <a:lnTo>
                      <a:pt x="14283" y="20918"/>
                    </a:lnTo>
                    <a:lnTo>
                      <a:pt x="14269" y="20898"/>
                    </a:lnTo>
                    <a:lnTo>
                      <a:pt x="14241" y="20886"/>
                    </a:lnTo>
                    <a:lnTo>
                      <a:pt x="14194" y="20881"/>
                    </a:lnTo>
                    <a:lnTo>
                      <a:pt x="14173" y="20863"/>
                    </a:lnTo>
                    <a:lnTo>
                      <a:pt x="14148" y="20848"/>
                    </a:lnTo>
                    <a:lnTo>
                      <a:pt x="14145" y="20822"/>
                    </a:lnTo>
                    <a:lnTo>
                      <a:pt x="14143" y="20797"/>
                    </a:lnTo>
                    <a:lnTo>
                      <a:pt x="14131" y="20772"/>
                    </a:lnTo>
                    <a:lnTo>
                      <a:pt x="14094" y="20757"/>
                    </a:lnTo>
                    <a:lnTo>
                      <a:pt x="14145" y="20723"/>
                    </a:lnTo>
                    <a:lnTo>
                      <a:pt x="14204" y="20689"/>
                    </a:lnTo>
                    <a:lnTo>
                      <a:pt x="14207" y="20659"/>
                    </a:lnTo>
                    <a:lnTo>
                      <a:pt x="14219" y="20624"/>
                    </a:lnTo>
                    <a:lnTo>
                      <a:pt x="14212" y="20597"/>
                    </a:lnTo>
                    <a:lnTo>
                      <a:pt x="14192" y="20572"/>
                    </a:lnTo>
                    <a:lnTo>
                      <a:pt x="14156" y="20555"/>
                    </a:lnTo>
                    <a:lnTo>
                      <a:pt x="14079" y="20565"/>
                    </a:lnTo>
                    <a:lnTo>
                      <a:pt x="14141" y="20526"/>
                    </a:lnTo>
                    <a:lnTo>
                      <a:pt x="14131" y="20491"/>
                    </a:lnTo>
                    <a:lnTo>
                      <a:pt x="14066" y="20489"/>
                    </a:lnTo>
                    <a:lnTo>
                      <a:pt x="13988" y="20509"/>
                    </a:lnTo>
                    <a:lnTo>
                      <a:pt x="13934" y="20499"/>
                    </a:lnTo>
                    <a:lnTo>
                      <a:pt x="13985" y="20459"/>
                    </a:lnTo>
                    <a:lnTo>
                      <a:pt x="14017" y="20435"/>
                    </a:lnTo>
                    <a:lnTo>
                      <a:pt x="14052" y="20405"/>
                    </a:lnTo>
                    <a:lnTo>
                      <a:pt x="14054" y="20405"/>
                    </a:lnTo>
                    <a:lnTo>
                      <a:pt x="14054" y="20403"/>
                    </a:lnTo>
                    <a:lnTo>
                      <a:pt x="14008" y="20391"/>
                    </a:lnTo>
                    <a:lnTo>
                      <a:pt x="14037" y="20353"/>
                    </a:lnTo>
                    <a:lnTo>
                      <a:pt x="13963" y="20370"/>
                    </a:lnTo>
                    <a:lnTo>
                      <a:pt x="13906" y="20368"/>
                    </a:lnTo>
                    <a:lnTo>
                      <a:pt x="13852" y="20358"/>
                    </a:lnTo>
                    <a:lnTo>
                      <a:pt x="13786" y="20356"/>
                    </a:lnTo>
                    <a:lnTo>
                      <a:pt x="13734" y="20344"/>
                    </a:lnTo>
                    <a:lnTo>
                      <a:pt x="13682" y="20332"/>
                    </a:lnTo>
                    <a:lnTo>
                      <a:pt x="13625" y="20327"/>
                    </a:lnTo>
                    <a:lnTo>
                      <a:pt x="13539" y="20334"/>
                    </a:lnTo>
                    <a:lnTo>
                      <a:pt x="13593" y="20289"/>
                    </a:lnTo>
                    <a:lnTo>
                      <a:pt x="13569" y="20262"/>
                    </a:lnTo>
                    <a:lnTo>
                      <a:pt x="13512" y="20247"/>
                    </a:lnTo>
                    <a:lnTo>
                      <a:pt x="13441" y="20238"/>
                    </a:lnTo>
                    <a:lnTo>
                      <a:pt x="13411" y="20211"/>
                    </a:lnTo>
                    <a:lnTo>
                      <a:pt x="13461" y="20171"/>
                    </a:lnTo>
                    <a:lnTo>
                      <a:pt x="13438" y="20141"/>
                    </a:lnTo>
                    <a:lnTo>
                      <a:pt x="13360" y="20169"/>
                    </a:lnTo>
                    <a:lnTo>
                      <a:pt x="13301" y="20203"/>
                    </a:lnTo>
                    <a:lnTo>
                      <a:pt x="13264" y="20178"/>
                    </a:lnTo>
                    <a:lnTo>
                      <a:pt x="13298" y="20137"/>
                    </a:lnTo>
                    <a:lnTo>
                      <a:pt x="13261" y="20109"/>
                    </a:lnTo>
                    <a:lnTo>
                      <a:pt x="13194" y="20124"/>
                    </a:lnTo>
                    <a:lnTo>
                      <a:pt x="13106" y="20161"/>
                    </a:lnTo>
                    <a:lnTo>
                      <a:pt x="13019" y="20188"/>
                    </a:lnTo>
                    <a:lnTo>
                      <a:pt x="12936" y="20201"/>
                    </a:lnTo>
                    <a:lnTo>
                      <a:pt x="12860" y="20206"/>
                    </a:lnTo>
                    <a:lnTo>
                      <a:pt x="12793" y="20210"/>
                    </a:lnTo>
                    <a:lnTo>
                      <a:pt x="12724" y="20231"/>
                    </a:lnTo>
                    <a:lnTo>
                      <a:pt x="12655" y="20267"/>
                    </a:lnTo>
                    <a:lnTo>
                      <a:pt x="12662" y="20304"/>
                    </a:lnTo>
                    <a:lnTo>
                      <a:pt x="12596" y="20338"/>
                    </a:lnTo>
                    <a:lnTo>
                      <a:pt x="12522" y="20353"/>
                    </a:lnTo>
                    <a:lnTo>
                      <a:pt x="12446" y="20373"/>
                    </a:lnTo>
                    <a:lnTo>
                      <a:pt x="12355" y="20385"/>
                    </a:lnTo>
                    <a:lnTo>
                      <a:pt x="12285" y="20395"/>
                    </a:lnTo>
                    <a:lnTo>
                      <a:pt x="12212" y="20401"/>
                    </a:lnTo>
                    <a:lnTo>
                      <a:pt x="12143" y="20407"/>
                    </a:lnTo>
                    <a:lnTo>
                      <a:pt x="12073" y="20405"/>
                    </a:lnTo>
                    <a:lnTo>
                      <a:pt x="12012" y="20393"/>
                    </a:lnTo>
                    <a:lnTo>
                      <a:pt x="11978" y="20393"/>
                    </a:lnTo>
                    <a:lnTo>
                      <a:pt x="11913" y="20393"/>
                    </a:lnTo>
                    <a:lnTo>
                      <a:pt x="11842" y="20398"/>
                    </a:lnTo>
                    <a:lnTo>
                      <a:pt x="11766" y="20428"/>
                    </a:lnTo>
                    <a:lnTo>
                      <a:pt x="11692" y="20447"/>
                    </a:lnTo>
                    <a:lnTo>
                      <a:pt x="11618" y="20467"/>
                    </a:lnTo>
                    <a:lnTo>
                      <a:pt x="11536" y="20477"/>
                    </a:lnTo>
                    <a:lnTo>
                      <a:pt x="11462" y="20491"/>
                    </a:lnTo>
                    <a:lnTo>
                      <a:pt x="11428" y="20509"/>
                    </a:lnTo>
                    <a:lnTo>
                      <a:pt x="11357" y="20580"/>
                    </a:lnTo>
                    <a:lnTo>
                      <a:pt x="11334" y="20617"/>
                    </a:lnTo>
                    <a:lnTo>
                      <a:pt x="11396" y="20630"/>
                    </a:lnTo>
                    <a:lnTo>
                      <a:pt x="11475" y="20629"/>
                    </a:lnTo>
                    <a:lnTo>
                      <a:pt x="11539" y="20639"/>
                    </a:lnTo>
                    <a:lnTo>
                      <a:pt x="11499" y="20673"/>
                    </a:lnTo>
                    <a:lnTo>
                      <a:pt x="11473" y="20706"/>
                    </a:lnTo>
                    <a:lnTo>
                      <a:pt x="11455" y="20743"/>
                    </a:lnTo>
                    <a:lnTo>
                      <a:pt x="11386" y="20755"/>
                    </a:lnTo>
                    <a:lnTo>
                      <a:pt x="11308" y="20758"/>
                    </a:lnTo>
                    <a:lnTo>
                      <a:pt x="11239" y="20758"/>
                    </a:lnTo>
                    <a:lnTo>
                      <a:pt x="11169" y="20768"/>
                    </a:lnTo>
                    <a:lnTo>
                      <a:pt x="11096" y="20779"/>
                    </a:lnTo>
                    <a:lnTo>
                      <a:pt x="11027" y="20770"/>
                    </a:lnTo>
                    <a:lnTo>
                      <a:pt x="10968" y="20792"/>
                    </a:lnTo>
                    <a:lnTo>
                      <a:pt x="10921" y="20829"/>
                    </a:lnTo>
                    <a:lnTo>
                      <a:pt x="10884" y="20800"/>
                    </a:lnTo>
                    <a:lnTo>
                      <a:pt x="10827" y="20780"/>
                    </a:lnTo>
                    <a:lnTo>
                      <a:pt x="10758" y="20777"/>
                    </a:lnTo>
                    <a:lnTo>
                      <a:pt x="10697" y="20799"/>
                    </a:lnTo>
                    <a:lnTo>
                      <a:pt x="10633" y="20819"/>
                    </a:lnTo>
                    <a:lnTo>
                      <a:pt x="10579" y="20846"/>
                    </a:lnTo>
                    <a:lnTo>
                      <a:pt x="10532" y="20871"/>
                    </a:lnTo>
                    <a:lnTo>
                      <a:pt x="10497" y="20901"/>
                    </a:lnTo>
                    <a:lnTo>
                      <a:pt x="10492" y="20868"/>
                    </a:lnTo>
                    <a:lnTo>
                      <a:pt x="10473" y="20824"/>
                    </a:lnTo>
                    <a:lnTo>
                      <a:pt x="10473" y="20822"/>
                    </a:lnTo>
                    <a:lnTo>
                      <a:pt x="10426" y="20790"/>
                    </a:lnTo>
                    <a:lnTo>
                      <a:pt x="10379" y="20763"/>
                    </a:lnTo>
                    <a:lnTo>
                      <a:pt x="10308" y="20736"/>
                    </a:lnTo>
                    <a:lnTo>
                      <a:pt x="10233" y="20723"/>
                    </a:lnTo>
                    <a:lnTo>
                      <a:pt x="10172" y="20694"/>
                    </a:lnTo>
                    <a:lnTo>
                      <a:pt x="10120" y="20667"/>
                    </a:lnTo>
                    <a:lnTo>
                      <a:pt x="10054" y="20642"/>
                    </a:lnTo>
                    <a:lnTo>
                      <a:pt x="9989" y="20634"/>
                    </a:lnTo>
                    <a:lnTo>
                      <a:pt x="9980" y="20632"/>
                    </a:lnTo>
                    <a:lnTo>
                      <a:pt x="9979" y="20632"/>
                    </a:lnTo>
                    <a:lnTo>
                      <a:pt x="9921" y="20598"/>
                    </a:lnTo>
                    <a:lnTo>
                      <a:pt x="9896" y="20563"/>
                    </a:lnTo>
                    <a:lnTo>
                      <a:pt x="9839" y="20533"/>
                    </a:lnTo>
                    <a:lnTo>
                      <a:pt x="9822" y="20492"/>
                    </a:lnTo>
                    <a:lnTo>
                      <a:pt x="9803" y="20450"/>
                    </a:lnTo>
                    <a:lnTo>
                      <a:pt x="9847" y="20418"/>
                    </a:lnTo>
                    <a:lnTo>
                      <a:pt x="9918" y="20423"/>
                    </a:lnTo>
                    <a:lnTo>
                      <a:pt x="9952" y="20388"/>
                    </a:lnTo>
                    <a:lnTo>
                      <a:pt x="9952" y="20386"/>
                    </a:lnTo>
                    <a:lnTo>
                      <a:pt x="9913" y="20351"/>
                    </a:lnTo>
                    <a:lnTo>
                      <a:pt x="9856" y="20326"/>
                    </a:lnTo>
                    <a:lnTo>
                      <a:pt x="9783" y="20312"/>
                    </a:lnTo>
                    <a:lnTo>
                      <a:pt x="9751" y="20270"/>
                    </a:lnTo>
                    <a:lnTo>
                      <a:pt x="9825" y="20265"/>
                    </a:lnTo>
                    <a:lnTo>
                      <a:pt x="9893" y="20252"/>
                    </a:lnTo>
                    <a:lnTo>
                      <a:pt x="9972" y="20250"/>
                    </a:lnTo>
                    <a:lnTo>
                      <a:pt x="10043" y="20242"/>
                    </a:lnTo>
                    <a:lnTo>
                      <a:pt x="10069" y="20194"/>
                    </a:lnTo>
                    <a:lnTo>
                      <a:pt x="10128" y="20168"/>
                    </a:lnTo>
                    <a:lnTo>
                      <a:pt x="10186" y="20142"/>
                    </a:lnTo>
                    <a:lnTo>
                      <a:pt x="10248" y="20124"/>
                    </a:lnTo>
                    <a:lnTo>
                      <a:pt x="10319" y="20080"/>
                    </a:lnTo>
                    <a:lnTo>
                      <a:pt x="10349" y="20041"/>
                    </a:lnTo>
                    <a:lnTo>
                      <a:pt x="10371" y="19999"/>
                    </a:lnTo>
                    <a:lnTo>
                      <a:pt x="10441" y="19984"/>
                    </a:lnTo>
                    <a:lnTo>
                      <a:pt x="10475" y="19945"/>
                    </a:lnTo>
                    <a:lnTo>
                      <a:pt x="10507" y="19897"/>
                    </a:lnTo>
                    <a:lnTo>
                      <a:pt x="10519" y="19834"/>
                    </a:lnTo>
                    <a:lnTo>
                      <a:pt x="10504" y="19785"/>
                    </a:lnTo>
                    <a:lnTo>
                      <a:pt x="10500" y="19738"/>
                    </a:lnTo>
                    <a:lnTo>
                      <a:pt x="10485" y="19693"/>
                    </a:lnTo>
                    <a:lnTo>
                      <a:pt x="10482" y="19578"/>
                    </a:lnTo>
                    <a:lnTo>
                      <a:pt x="10482" y="19577"/>
                    </a:lnTo>
                    <a:lnTo>
                      <a:pt x="10465" y="19530"/>
                    </a:lnTo>
                    <a:lnTo>
                      <a:pt x="10435" y="19487"/>
                    </a:lnTo>
                    <a:lnTo>
                      <a:pt x="10416" y="19437"/>
                    </a:lnTo>
                    <a:lnTo>
                      <a:pt x="10401" y="19390"/>
                    </a:lnTo>
                    <a:lnTo>
                      <a:pt x="10374" y="19338"/>
                    </a:lnTo>
                    <a:lnTo>
                      <a:pt x="10372" y="19338"/>
                    </a:lnTo>
                    <a:lnTo>
                      <a:pt x="10319" y="19297"/>
                    </a:lnTo>
                    <a:lnTo>
                      <a:pt x="10260" y="19267"/>
                    </a:lnTo>
                    <a:lnTo>
                      <a:pt x="10219" y="19227"/>
                    </a:lnTo>
                    <a:lnTo>
                      <a:pt x="10191" y="19171"/>
                    </a:lnTo>
                    <a:lnTo>
                      <a:pt x="10199" y="19122"/>
                    </a:lnTo>
                    <a:lnTo>
                      <a:pt x="10199" y="19121"/>
                    </a:lnTo>
                    <a:lnTo>
                      <a:pt x="10243" y="19062"/>
                    </a:lnTo>
                    <a:lnTo>
                      <a:pt x="10287" y="19020"/>
                    </a:lnTo>
                    <a:lnTo>
                      <a:pt x="10329" y="18974"/>
                    </a:lnTo>
                    <a:lnTo>
                      <a:pt x="10403" y="18962"/>
                    </a:lnTo>
                    <a:lnTo>
                      <a:pt x="10457" y="18930"/>
                    </a:lnTo>
                    <a:lnTo>
                      <a:pt x="10420" y="18883"/>
                    </a:lnTo>
                    <a:lnTo>
                      <a:pt x="10416" y="18831"/>
                    </a:lnTo>
                    <a:lnTo>
                      <a:pt x="10428" y="18777"/>
                    </a:lnTo>
                    <a:lnTo>
                      <a:pt x="10468" y="18735"/>
                    </a:lnTo>
                    <a:lnTo>
                      <a:pt x="10531" y="18700"/>
                    </a:lnTo>
                    <a:lnTo>
                      <a:pt x="10590" y="18668"/>
                    </a:lnTo>
                    <a:lnTo>
                      <a:pt x="10660" y="18654"/>
                    </a:lnTo>
                    <a:lnTo>
                      <a:pt x="10723" y="18678"/>
                    </a:lnTo>
                    <a:lnTo>
                      <a:pt x="10761" y="18649"/>
                    </a:lnTo>
                    <a:lnTo>
                      <a:pt x="10854" y="18609"/>
                    </a:lnTo>
                    <a:lnTo>
                      <a:pt x="10891" y="18562"/>
                    </a:lnTo>
                    <a:lnTo>
                      <a:pt x="10844" y="18523"/>
                    </a:lnTo>
                    <a:lnTo>
                      <a:pt x="10773" y="18538"/>
                    </a:lnTo>
                    <a:lnTo>
                      <a:pt x="10721" y="18582"/>
                    </a:lnTo>
                    <a:lnTo>
                      <a:pt x="10655" y="18617"/>
                    </a:lnTo>
                    <a:lnTo>
                      <a:pt x="10583" y="18634"/>
                    </a:lnTo>
                    <a:lnTo>
                      <a:pt x="10522" y="18661"/>
                    </a:lnTo>
                    <a:lnTo>
                      <a:pt x="10468" y="18705"/>
                    </a:lnTo>
                    <a:lnTo>
                      <a:pt x="10388" y="18713"/>
                    </a:lnTo>
                    <a:lnTo>
                      <a:pt x="10335" y="18749"/>
                    </a:lnTo>
                    <a:lnTo>
                      <a:pt x="10290" y="18789"/>
                    </a:lnTo>
                    <a:lnTo>
                      <a:pt x="10260" y="18850"/>
                    </a:lnTo>
                    <a:lnTo>
                      <a:pt x="10197" y="18890"/>
                    </a:lnTo>
                    <a:lnTo>
                      <a:pt x="10145" y="18935"/>
                    </a:lnTo>
                    <a:lnTo>
                      <a:pt x="10098" y="18988"/>
                    </a:lnTo>
                    <a:lnTo>
                      <a:pt x="10059" y="19028"/>
                    </a:lnTo>
                    <a:lnTo>
                      <a:pt x="10029" y="19090"/>
                    </a:lnTo>
                    <a:lnTo>
                      <a:pt x="10043" y="19142"/>
                    </a:lnTo>
                    <a:lnTo>
                      <a:pt x="10043" y="19144"/>
                    </a:lnTo>
                    <a:lnTo>
                      <a:pt x="10064" y="19200"/>
                    </a:lnTo>
                    <a:lnTo>
                      <a:pt x="10064" y="19201"/>
                    </a:lnTo>
                    <a:lnTo>
                      <a:pt x="10058" y="19252"/>
                    </a:lnTo>
                    <a:lnTo>
                      <a:pt x="10058" y="19253"/>
                    </a:lnTo>
                    <a:lnTo>
                      <a:pt x="10036" y="19307"/>
                    </a:lnTo>
                    <a:lnTo>
                      <a:pt x="10011" y="19358"/>
                    </a:lnTo>
                    <a:lnTo>
                      <a:pt x="10011" y="19408"/>
                    </a:lnTo>
                    <a:lnTo>
                      <a:pt x="10021" y="19459"/>
                    </a:lnTo>
                    <a:lnTo>
                      <a:pt x="10044" y="19503"/>
                    </a:lnTo>
                    <a:lnTo>
                      <a:pt x="10071" y="19551"/>
                    </a:lnTo>
                    <a:lnTo>
                      <a:pt x="10071" y="19553"/>
                    </a:lnTo>
                    <a:lnTo>
                      <a:pt x="10100" y="19600"/>
                    </a:lnTo>
                    <a:lnTo>
                      <a:pt x="10125" y="19649"/>
                    </a:lnTo>
                    <a:lnTo>
                      <a:pt x="10137" y="19700"/>
                    </a:lnTo>
                    <a:lnTo>
                      <a:pt x="10128" y="19753"/>
                    </a:lnTo>
                    <a:lnTo>
                      <a:pt x="10100" y="19792"/>
                    </a:lnTo>
                    <a:lnTo>
                      <a:pt x="10048" y="19821"/>
                    </a:lnTo>
                    <a:lnTo>
                      <a:pt x="9977" y="19839"/>
                    </a:lnTo>
                    <a:lnTo>
                      <a:pt x="9901" y="19858"/>
                    </a:lnTo>
                    <a:lnTo>
                      <a:pt x="9839" y="19878"/>
                    </a:lnTo>
                    <a:lnTo>
                      <a:pt x="9792" y="19912"/>
                    </a:lnTo>
                    <a:lnTo>
                      <a:pt x="9743" y="19940"/>
                    </a:lnTo>
                    <a:lnTo>
                      <a:pt x="9677" y="19959"/>
                    </a:lnTo>
                    <a:lnTo>
                      <a:pt x="9625" y="19922"/>
                    </a:lnTo>
                    <a:lnTo>
                      <a:pt x="9559" y="19902"/>
                    </a:lnTo>
                    <a:lnTo>
                      <a:pt x="9492" y="19922"/>
                    </a:lnTo>
                    <a:lnTo>
                      <a:pt x="9416" y="19881"/>
                    </a:lnTo>
                    <a:lnTo>
                      <a:pt x="9415" y="19925"/>
                    </a:lnTo>
                    <a:lnTo>
                      <a:pt x="9396" y="19972"/>
                    </a:lnTo>
                    <a:lnTo>
                      <a:pt x="9320" y="19955"/>
                    </a:lnTo>
                    <a:lnTo>
                      <a:pt x="9250" y="19950"/>
                    </a:lnTo>
                    <a:lnTo>
                      <a:pt x="9179" y="19955"/>
                    </a:lnTo>
                    <a:lnTo>
                      <a:pt x="9108" y="19917"/>
                    </a:lnTo>
                    <a:lnTo>
                      <a:pt x="9049" y="19939"/>
                    </a:lnTo>
                    <a:lnTo>
                      <a:pt x="8975" y="19928"/>
                    </a:lnTo>
                    <a:lnTo>
                      <a:pt x="8896" y="19883"/>
                    </a:lnTo>
                    <a:lnTo>
                      <a:pt x="8916" y="19979"/>
                    </a:lnTo>
                    <a:lnTo>
                      <a:pt x="8857" y="19999"/>
                    </a:lnTo>
                    <a:lnTo>
                      <a:pt x="8785" y="19984"/>
                    </a:lnTo>
                    <a:lnTo>
                      <a:pt x="8736" y="20009"/>
                    </a:lnTo>
                    <a:lnTo>
                      <a:pt x="8689" y="20045"/>
                    </a:lnTo>
                    <a:lnTo>
                      <a:pt x="8644" y="20073"/>
                    </a:lnTo>
                    <a:lnTo>
                      <a:pt x="8575" y="20082"/>
                    </a:lnTo>
                    <a:lnTo>
                      <a:pt x="8517" y="20050"/>
                    </a:lnTo>
                    <a:lnTo>
                      <a:pt x="8438" y="20029"/>
                    </a:lnTo>
                    <a:lnTo>
                      <a:pt x="8366" y="20028"/>
                    </a:lnTo>
                    <a:lnTo>
                      <a:pt x="8314" y="20050"/>
                    </a:lnTo>
                    <a:lnTo>
                      <a:pt x="8246" y="20061"/>
                    </a:lnTo>
                    <a:lnTo>
                      <a:pt x="8196" y="20058"/>
                    </a:lnTo>
                    <a:lnTo>
                      <a:pt x="8302" y="20130"/>
                    </a:lnTo>
                    <a:lnTo>
                      <a:pt x="8358" y="20166"/>
                    </a:lnTo>
                    <a:lnTo>
                      <a:pt x="8425" y="20198"/>
                    </a:lnTo>
                    <a:lnTo>
                      <a:pt x="8489" y="20189"/>
                    </a:lnTo>
                    <a:lnTo>
                      <a:pt x="8549" y="20221"/>
                    </a:lnTo>
                    <a:lnTo>
                      <a:pt x="8615" y="20247"/>
                    </a:lnTo>
                    <a:lnTo>
                      <a:pt x="8644" y="20297"/>
                    </a:lnTo>
                    <a:lnTo>
                      <a:pt x="8570" y="20294"/>
                    </a:lnTo>
                    <a:lnTo>
                      <a:pt x="8499" y="20295"/>
                    </a:lnTo>
                    <a:lnTo>
                      <a:pt x="8437" y="20311"/>
                    </a:lnTo>
                    <a:lnTo>
                      <a:pt x="8411" y="20343"/>
                    </a:lnTo>
                    <a:lnTo>
                      <a:pt x="8369" y="20366"/>
                    </a:lnTo>
                    <a:lnTo>
                      <a:pt x="8290" y="20356"/>
                    </a:lnTo>
                    <a:lnTo>
                      <a:pt x="8226" y="20363"/>
                    </a:lnTo>
                    <a:lnTo>
                      <a:pt x="8132" y="20344"/>
                    </a:lnTo>
                    <a:lnTo>
                      <a:pt x="8139" y="20386"/>
                    </a:lnTo>
                    <a:lnTo>
                      <a:pt x="8068" y="20364"/>
                    </a:lnTo>
                    <a:lnTo>
                      <a:pt x="8006" y="20336"/>
                    </a:lnTo>
                    <a:lnTo>
                      <a:pt x="7937" y="20317"/>
                    </a:lnTo>
                    <a:lnTo>
                      <a:pt x="7954" y="20366"/>
                    </a:lnTo>
                    <a:lnTo>
                      <a:pt x="7940" y="20400"/>
                    </a:lnTo>
                    <a:lnTo>
                      <a:pt x="7868" y="20400"/>
                    </a:lnTo>
                    <a:lnTo>
                      <a:pt x="7854" y="20433"/>
                    </a:lnTo>
                    <a:lnTo>
                      <a:pt x="7871" y="20476"/>
                    </a:lnTo>
                    <a:lnTo>
                      <a:pt x="7837" y="20501"/>
                    </a:lnTo>
                    <a:lnTo>
                      <a:pt x="7795" y="20523"/>
                    </a:lnTo>
                    <a:lnTo>
                      <a:pt x="7753" y="20545"/>
                    </a:lnTo>
                    <a:lnTo>
                      <a:pt x="7726" y="20572"/>
                    </a:lnTo>
                    <a:lnTo>
                      <a:pt x="7674" y="20588"/>
                    </a:lnTo>
                    <a:lnTo>
                      <a:pt x="7627" y="20603"/>
                    </a:lnTo>
                    <a:lnTo>
                      <a:pt x="7622" y="20637"/>
                    </a:lnTo>
                    <a:lnTo>
                      <a:pt x="7597" y="20662"/>
                    </a:lnTo>
                    <a:lnTo>
                      <a:pt x="7541" y="20673"/>
                    </a:lnTo>
                    <a:lnTo>
                      <a:pt x="7538" y="20710"/>
                    </a:lnTo>
                    <a:lnTo>
                      <a:pt x="7513" y="20716"/>
                    </a:lnTo>
                    <a:lnTo>
                      <a:pt x="7489" y="20726"/>
                    </a:lnTo>
                    <a:lnTo>
                      <a:pt x="7509" y="20762"/>
                    </a:lnTo>
                    <a:lnTo>
                      <a:pt x="7533" y="20795"/>
                    </a:lnTo>
                    <a:lnTo>
                      <a:pt x="7558" y="20836"/>
                    </a:lnTo>
                    <a:lnTo>
                      <a:pt x="7560" y="20866"/>
                    </a:lnTo>
                    <a:lnTo>
                      <a:pt x="7548" y="20893"/>
                    </a:lnTo>
                    <a:lnTo>
                      <a:pt x="7585" y="20928"/>
                    </a:lnTo>
                    <a:lnTo>
                      <a:pt x="7608" y="20965"/>
                    </a:lnTo>
                    <a:lnTo>
                      <a:pt x="7543" y="20957"/>
                    </a:lnTo>
                    <a:lnTo>
                      <a:pt x="7568" y="20991"/>
                    </a:lnTo>
                    <a:lnTo>
                      <a:pt x="7632" y="21014"/>
                    </a:lnTo>
                    <a:lnTo>
                      <a:pt x="7704" y="21028"/>
                    </a:lnTo>
                    <a:lnTo>
                      <a:pt x="7775" y="21046"/>
                    </a:lnTo>
                    <a:lnTo>
                      <a:pt x="7787" y="21075"/>
                    </a:lnTo>
                    <a:lnTo>
                      <a:pt x="7846" y="21110"/>
                    </a:lnTo>
                    <a:lnTo>
                      <a:pt x="7881" y="21134"/>
                    </a:lnTo>
                    <a:cubicBezTo>
                      <a:pt x="3371" y="19858"/>
                      <a:pt x="54" y="15713"/>
                      <a:pt x="54" y="10800"/>
                    </a:cubicBezTo>
                    <a:cubicBezTo>
                      <a:pt x="54" y="8114"/>
                      <a:pt x="1051" y="5662"/>
                      <a:pt x="2687" y="3776"/>
                    </a:cubicBezTo>
                    <a:lnTo>
                      <a:pt x="2708" y="3824"/>
                    </a:lnTo>
                    <a:lnTo>
                      <a:pt x="2673" y="3888"/>
                    </a:lnTo>
                    <a:lnTo>
                      <a:pt x="2606" y="3959"/>
                    </a:lnTo>
                    <a:lnTo>
                      <a:pt x="2565" y="3971"/>
                    </a:lnTo>
                    <a:lnTo>
                      <a:pt x="2552" y="3984"/>
                    </a:lnTo>
                    <a:lnTo>
                      <a:pt x="2575" y="4038"/>
                    </a:lnTo>
                    <a:lnTo>
                      <a:pt x="2626" y="4043"/>
                    </a:lnTo>
                    <a:lnTo>
                      <a:pt x="2636" y="4067"/>
                    </a:lnTo>
                    <a:lnTo>
                      <a:pt x="2660" y="4043"/>
                    </a:lnTo>
                    <a:lnTo>
                      <a:pt x="2707" y="4074"/>
                    </a:lnTo>
                    <a:lnTo>
                      <a:pt x="2740" y="4095"/>
                    </a:lnTo>
                    <a:lnTo>
                      <a:pt x="2724" y="4166"/>
                    </a:lnTo>
                    <a:lnTo>
                      <a:pt x="2675" y="4274"/>
                    </a:lnTo>
                    <a:lnTo>
                      <a:pt x="2719" y="4286"/>
                    </a:lnTo>
                    <a:lnTo>
                      <a:pt x="2776" y="4323"/>
                    </a:lnTo>
                    <a:lnTo>
                      <a:pt x="2821" y="4375"/>
                    </a:lnTo>
                    <a:lnTo>
                      <a:pt x="2820" y="4454"/>
                    </a:lnTo>
                    <a:lnTo>
                      <a:pt x="2841" y="4446"/>
                    </a:lnTo>
                    <a:lnTo>
                      <a:pt x="2914" y="4372"/>
                    </a:lnTo>
                    <a:lnTo>
                      <a:pt x="2926" y="4345"/>
                    </a:lnTo>
                    <a:lnTo>
                      <a:pt x="2907" y="4294"/>
                    </a:lnTo>
                    <a:lnTo>
                      <a:pt x="2883" y="4247"/>
                    </a:lnTo>
                    <a:lnTo>
                      <a:pt x="2828" y="4265"/>
                    </a:lnTo>
                    <a:lnTo>
                      <a:pt x="2853" y="4191"/>
                    </a:lnTo>
                    <a:lnTo>
                      <a:pt x="2848" y="4136"/>
                    </a:lnTo>
                    <a:lnTo>
                      <a:pt x="2841" y="4087"/>
                    </a:lnTo>
                    <a:lnTo>
                      <a:pt x="2862" y="3969"/>
                    </a:lnTo>
                    <a:lnTo>
                      <a:pt x="2825" y="3927"/>
                    </a:lnTo>
                    <a:lnTo>
                      <a:pt x="2823" y="3888"/>
                    </a:lnTo>
                    <a:lnTo>
                      <a:pt x="2808" y="3867"/>
                    </a:lnTo>
                    <a:lnTo>
                      <a:pt x="2830" y="3786"/>
                    </a:lnTo>
                    <a:lnTo>
                      <a:pt x="2809" y="3796"/>
                    </a:lnTo>
                    <a:lnTo>
                      <a:pt x="2820" y="3755"/>
                    </a:lnTo>
                    <a:lnTo>
                      <a:pt x="2808" y="3752"/>
                    </a:lnTo>
                    <a:lnTo>
                      <a:pt x="2808" y="3728"/>
                    </a:lnTo>
                    <a:lnTo>
                      <a:pt x="2781" y="3671"/>
                    </a:lnTo>
                    <a:cubicBezTo>
                      <a:pt x="2856" y="3587"/>
                      <a:pt x="2932" y="3503"/>
                      <a:pt x="3010" y="3420"/>
                    </a:cubicBezTo>
                    <a:lnTo>
                      <a:pt x="3013" y="3422"/>
                    </a:lnTo>
                    <a:lnTo>
                      <a:pt x="2983" y="3474"/>
                    </a:lnTo>
                    <a:lnTo>
                      <a:pt x="2963" y="3560"/>
                    </a:lnTo>
                    <a:lnTo>
                      <a:pt x="2968" y="3638"/>
                    </a:lnTo>
                    <a:lnTo>
                      <a:pt x="2949" y="3678"/>
                    </a:lnTo>
                    <a:lnTo>
                      <a:pt x="2968" y="3723"/>
                    </a:lnTo>
                    <a:lnTo>
                      <a:pt x="2998" y="3771"/>
                    </a:lnTo>
                    <a:lnTo>
                      <a:pt x="3055" y="3757"/>
                    </a:lnTo>
                    <a:lnTo>
                      <a:pt x="3038" y="3843"/>
                    </a:lnTo>
                    <a:lnTo>
                      <a:pt x="3077" y="3883"/>
                    </a:lnTo>
                    <a:lnTo>
                      <a:pt x="3124" y="3893"/>
                    </a:lnTo>
                    <a:lnTo>
                      <a:pt x="3067" y="3988"/>
                    </a:lnTo>
                    <a:lnTo>
                      <a:pt x="3074" y="4015"/>
                    </a:lnTo>
                    <a:lnTo>
                      <a:pt x="3156" y="4035"/>
                    </a:lnTo>
                    <a:lnTo>
                      <a:pt x="3180" y="4102"/>
                    </a:lnTo>
                    <a:lnTo>
                      <a:pt x="3266" y="4171"/>
                    </a:lnTo>
                    <a:lnTo>
                      <a:pt x="3328" y="4277"/>
                    </a:lnTo>
                    <a:lnTo>
                      <a:pt x="3346" y="4338"/>
                    </a:lnTo>
                    <a:lnTo>
                      <a:pt x="3338" y="4393"/>
                    </a:lnTo>
                    <a:lnTo>
                      <a:pt x="3362" y="4446"/>
                    </a:lnTo>
                    <a:lnTo>
                      <a:pt x="3345" y="4498"/>
                    </a:lnTo>
                    <a:lnTo>
                      <a:pt x="3303" y="4547"/>
                    </a:lnTo>
                    <a:lnTo>
                      <a:pt x="3303" y="4585"/>
                    </a:lnTo>
                    <a:lnTo>
                      <a:pt x="3254" y="4616"/>
                    </a:lnTo>
                    <a:lnTo>
                      <a:pt x="3264" y="4680"/>
                    </a:lnTo>
                    <a:lnTo>
                      <a:pt x="3304" y="4754"/>
                    </a:lnTo>
                    <a:lnTo>
                      <a:pt x="3429" y="4796"/>
                    </a:lnTo>
                    <a:lnTo>
                      <a:pt x="3469" y="4848"/>
                    </a:lnTo>
                    <a:lnTo>
                      <a:pt x="3602" y="4853"/>
                    </a:lnTo>
                    <a:lnTo>
                      <a:pt x="3681" y="4839"/>
                    </a:lnTo>
                    <a:lnTo>
                      <a:pt x="3708" y="4870"/>
                    </a:lnTo>
                    <a:lnTo>
                      <a:pt x="3814" y="4910"/>
                    </a:lnTo>
                    <a:lnTo>
                      <a:pt x="3966" y="4937"/>
                    </a:lnTo>
                    <a:lnTo>
                      <a:pt x="4075" y="4930"/>
                    </a:lnTo>
                    <a:lnTo>
                      <a:pt x="4203" y="4966"/>
                    </a:lnTo>
                    <a:lnTo>
                      <a:pt x="4314" y="4967"/>
                    </a:lnTo>
                    <a:lnTo>
                      <a:pt x="4417" y="4983"/>
                    </a:lnTo>
                    <a:lnTo>
                      <a:pt x="4499" y="4949"/>
                    </a:lnTo>
                    <a:lnTo>
                      <a:pt x="4637" y="4860"/>
                    </a:lnTo>
                    <a:lnTo>
                      <a:pt x="4728" y="4828"/>
                    </a:lnTo>
                    <a:lnTo>
                      <a:pt x="4851" y="4841"/>
                    </a:lnTo>
                    <a:lnTo>
                      <a:pt x="4927" y="4875"/>
                    </a:lnTo>
                    <a:lnTo>
                      <a:pt x="5085" y="5008"/>
                    </a:lnTo>
                    <a:lnTo>
                      <a:pt x="5164" y="5057"/>
                    </a:lnTo>
                    <a:lnTo>
                      <a:pt x="5237" y="5075"/>
                    </a:lnTo>
                    <a:lnTo>
                      <a:pt x="5341" y="5058"/>
                    </a:lnTo>
                    <a:lnTo>
                      <a:pt x="5424" y="5070"/>
                    </a:lnTo>
                    <a:lnTo>
                      <a:pt x="5467" y="5095"/>
                    </a:lnTo>
                    <a:lnTo>
                      <a:pt x="5562" y="5089"/>
                    </a:lnTo>
                    <a:lnTo>
                      <a:pt x="5627" y="5109"/>
                    </a:lnTo>
                    <a:lnTo>
                      <a:pt x="5688" y="5114"/>
                    </a:lnTo>
                    <a:lnTo>
                      <a:pt x="5787" y="5099"/>
                    </a:lnTo>
                    <a:lnTo>
                      <a:pt x="5811" y="5058"/>
                    </a:lnTo>
                    <a:lnTo>
                      <a:pt x="5863" y="5063"/>
                    </a:lnTo>
                    <a:lnTo>
                      <a:pt x="5886" y="5109"/>
                    </a:lnTo>
                    <a:lnTo>
                      <a:pt x="5871" y="5122"/>
                    </a:lnTo>
                    <a:lnTo>
                      <a:pt x="5846" y="5102"/>
                    </a:lnTo>
                    <a:lnTo>
                      <a:pt x="5824" y="5131"/>
                    </a:lnTo>
                    <a:lnTo>
                      <a:pt x="5903" y="5191"/>
                    </a:lnTo>
                    <a:lnTo>
                      <a:pt x="5972" y="5230"/>
                    </a:lnTo>
                    <a:lnTo>
                      <a:pt x="6004" y="5280"/>
                    </a:lnTo>
                    <a:lnTo>
                      <a:pt x="6082" y="5334"/>
                    </a:lnTo>
                    <a:lnTo>
                      <a:pt x="6137" y="5376"/>
                    </a:lnTo>
                    <a:lnTo>
                      <a:pt x="6094" y="5415"/>
                    </a:lnTo>
                    <a:lnTo>
                      <a:pt x="6142" y="5430"/>
                    </a:lnTo>
                    <a:lnTo>
                      <a:pt x="6114" y="5488"/>
                    </a:lnTo>
                    <a:lnTo>
                      <a:pt x="6109" y="5538"/>
                    </a:lnTo>
                    <a:lnTo>
                      <a:pt x="6131" y="5568"/>
                    </a:lnTo>
                    <a:lnTo>
                      <a:pt x="6186" y="5577"/>
                    </a:lnTo>
                    <a:lnTo>
                      <a:pt x="6225" y="5617"/>
                    </a:lnTo>
                    <a:lnTo>
                      <a:pt x="6264" y="5572"/>
                    </a:lnTo>
                    <a:lnTo>
                      <a:pt x="6255" y="5525"/>
                    </a:lnTo>
                    <a:lnTo>
                      <a:pt x="6299" y="5548"/>
                    </a:lnTo>
                    <a:lnTo>
                      <a:pt x="6307" y="5595"/>
                    </a:lnTo>
                    <a:lnTo>
                      <a:pt x="6368" y="5607"/>
                    </a:lnTo>
                    <a:lnTo>
                      <a:pt x="6437" y="5631"/>
                    </a:lnTo>
                    <a:lnTo>
                      <a:pt x="6484" y="5664"/>
                    </a:lnTo>
                    <a:lnTo>
                      <a:pt x="6489" y="5701"/>
                    </a:lnTo>
                    <a:lnTo>
                      <a:pt x="6466" y="5733"/>
                    </a:lnTo>
                    <a:lnTo>
                      <a:pt x="6501" y="5764"/>
                    </a:lnTo>
                    <a:lnTo>
                      <a:pt x="6597" y="5789"/>
                    </a:lnTo>
                    <a:lnTo>
                      <a:pt x="6617" y="5812"/>
                    </a:lnTo>
                    <a:lnTo>
                      <a:pt x="6624" y="5774"/>
                    </a:lnTo>
                    <a:lnTo>
                      <a:pt x="6703" y="5764"/>
                    </a:lnTo>
                    <a:lnTo>
                      <a:pt x="6748" y="5779"/>
                    </a:lnTo>
                    <a:lnTo>
                      <a:pt x="6824" y="5780"/>
                    </a:lnTo>
                    <a:lnTo>
                      <a:pt x="6858" y="5844"/>
                    </a:lnTo>
                    <a:lnTo>
                      <a:pt x="6917" y="5848"/>
                    </a:lnTo>
                    <a:lnTo>
                      <a:pt x="6942" y="5816"/>
                    </a:lnTo>
                    <a:lnTo>
                      <a:pt x="6971" y="5913"/>
                    </a:lnTo>
                    <a:lnTo>
                      <a:pt x="7056" y="5895"/>
                    </a:lnTo>
                    <a:lnTo>
                      <a:pt x="7085" y="5866"/>
                    </a:lnTo>
                    <a:lnTo>
                      <a:pt x="7135" y="5839"/>
                    </a:lnTo>
                    <a:lnTo>
                      <a:pt x="7051" y="5757"/>
                    </a:lnTo>
                    <a:lnTo>
                      <a:pt x="7072" y="5718"/>
                    </a:lnTo>
                    <a:lnTo>
                      <a:pt x="7112" y="5708"/>
                    </a:lnTo>
                    <a:lnTo>
                      <a:pt x="7189" y="5658"/>
                    </a:lnTo>
                    <a:lnTo>
                      <a:pt x="7230" y="5595"/>
                    </a:lnTo>
                    <a:lnTo>
                      <a:pt x="7312" y="5575"/>
                    </a:lnTo>
                    <a:lnTo>
                      <a:pt x="7401" y="5614"/>
                    </a:lnTo>
                    <a:lnTo>
                      <a:pt x="7433" y="5666"/>
                    </a:lnTo>
                    <a:lnTo>
                      <a:pt x="7481" y="5673"/>
                    </a:lnTo>
                    <a:lnTo>
                      <a:pt x="7433" y="5723"/>
                    </a:lnTo>
                    <a:lnTo>
                      <a:pt x="7469" y="5811"/>
                    </a:lnTo>
                    <a:lnTo>
                      <a:pt x="7529" y="5854"/>
                    </a:lnTo>
                    <a:lnTo>
                      <a:pt x="7603" y="5939"/>
                    </a:lnTo>
                    <a:lnTo>
                      <a:pt x="7629" y="6082"/>
                    </a:lnTo>
                    <a:lnTo>
                      <a:pt x="7587" y="6132"/>
                    </a:lnTo>
                    <a:lnTo>
                      <a:pt x="7625" y="6287"/>
                    </a:lnTo>
                    <a:lnTo>
                      <a:pt x="7587" y="6393"/>
                    </a:lnTo>
                    <a:lnTo>
                      <a:pt x="7656" y="6428"/>
                    </a:lnTo>
                    <a:lnTo>
                      <a:pt x="7582" y="6528"/>
                    </a:lnTo>
                    <a:lnTo>
                      <a:pt x="7501" y="6647"/>
                    </a:lnTo>
                    <a:lnTo>
                      <a:pt x="7406" y="6669"/>
                    </a:lnTo>
                    <a:lnTo>
                      <a:pt x="7363" y="6738"/>
                    </a:lnTo>
                    <a:lnTo>
                      <a:pt x="7369" y="6826"/>
                    </a:lnTo>
                    <a:lnTo>
                      <a:pt x="7299" y="6848"/>
                    </a:lnTo>
                    <a:lnTo>
                      <a:pt x="7324" y="6900"/>
                    </a:lnTo>
                    <a:lnTo>
                      <a:pt x="7194" y="6986"/>
                    </a:lnTo>
                    <a:lnTo>
                      <a:pt x="7092" y="7034"/>
                    </a:lnTo>
                    <a:lnTo>
                      <a:pt x="7105" y="7107"/>
                    </a:lnTo>
                    <a:lnTo>
                      <a:pt x="7034" y="7231"/>
                    </a:lnTo>
                    <a:lnTo>
                      <a:pt x="6999" y="7349"/>
                    </a:lnTo>
                    <a:lnTo>
                      <a:pt x="6935" y="7385"/>
                    </a:lnTo>
                    <a:lnTo>
                      <a:pt x="6967" y="7548"/>
                    </a:lnTo>
                    <a:lnTo>
                      <a:pt x="6930" y="7603"/>
                    </a:lnTo>
                    <a:lnTo>
                      <a:pt x="7043" y="7671"/>
                    </a:lnTo>
                    <a:lnTo>
                      <a:pt x="7114" y="7578"/>
                    </a:lnTo>
                    <a:lnTo>
                      <a:pt x="7156" y="7654"/>
                    </a:lnTo>
                    <a:lnTo>
                      <a:pt x="7058" y="7804"/>
                    </a:lnTo>
                    <a:lnTo>
                      <a:pt x="6912" y="7937"/>
                    </a:lnTo>
                    <a:lnTo>
                      <a:pt x="6858" y="8075"/>
                    </a:lnTo>
                    <a:lnTo>
                      <a:pt x="6952" y="8241"/>
                    </a:lnTo>
                    <a:lnTo>
                      <a:pt x="6895" y="8332"/>
                    </a:lnTo>
                    <a:lnTo>
                      <a:pt x="7029" y="8393"/>
                    </a:lnTo>
                    <a:lnTo>
                      <a:pt x="7179" y="8501"/>
                    </a:lnTo>
                    <a:lnTo>
                      <a:pt x="7243" y="8634"/>
                    </a:lnTo>
                    <a:lnTo>
                      <a:pt x="7322" y="8711"/>
                    </a:lnTo>
                    <a:lnTo>
                      <a:pt x="7514" y="9071"/>
                    </a:lnTo>
                    <a:lnTo>
                      <a:pt x="7716" y="9408"/>
                    </a:lnTo>
                    <a:lnTo>
                      <a:pt x="7886" y="9647"/>
                    </a:lnTo>
                    <a:lnTo>
                      <a:pt x="7859" y="9704"/>
                    </a:lnTo>
                    <a:lnTo>
                      <a:pt x="7945" y="9857"/>
                    </a:lnTo>
                    <a:lnTo>
                      <a:pt x="8093" y="9965"/>
                    </a:lnTo>
                    <a:lnTo>
                      <a:pt x="8437" y="10152"/>
                    </a:lnTo>
                    <a:lnTo>
                      <a:pt x="8812" y="10325"/>
                    </a:lnTo>
                    <a:lnTo>
                      <a:pt x="8831" y="10404"/>
                    </a:lnTo>
                    <a:lnTo>
                      <a:pt x="9021" y="10505"/>
                    </a:lnTo>
                    <a:lnTo>
                      <a:pt x="9071" y="10778"/>
                    </a:lnTo>
                    <a:lnTo>
                      <a:pt x="9098" y="11096"/>
                    </a:lnTo>
                    <a:lnTo>
                      <a:pt x="9063" y="11532"/>
                    </a:lnTo>
                    <a:lnTo>
                      <a:pt x="9027" y="11940"/>
                    </a:lnTo>
                    <a:lnTo>
                      <a:pt x="9021" y="12315"/>
                    </a:lnTo>
                    <a:lnTo>
                      <a:pt x="8937" y="12556"/>
                    </a:lnTo>
                    <a:lnTo>
                      <a:pt x="8974" y="12791"/>
                    </a:lnTo>
                    <a:lnTo>
                      <a:pt x="8937" y="12953"/>
                    </a:lnTo>
                    <a:lnTo>
                      <a:pt x="8997" y="13237"/>
                    </a:lnTo>
                    <a:lnTo>
                      <a:pt x="8952" y="13525"/>
                    </a:lnTo>
                    <a:lnTo>
                      <a:pt x="8871" y="13833"/>
                    </a:lnTo>
                    <a:lnTo>
                      <a:pt x="8807" y="14141"/>
                    </a:lnTo>
                    <a:lnTo>
                      <a:pt x="8743" y="14153"/>
                    </a:lnTo>
                    <a:lnTo>
                      <a:pt x="8780" y="14362"/>
                    </a:lnTo>
                    <a:lnTo>
                      <a:pt x="8844" y="14539"/>
                    </a:lnTo>
                    <a:lnTo>
                      <a:pt x="8792" y="14670"/>
                    </a:lnTo>
                    <a:lnTo>
                      <a:pt x="8787" y="15012"/>
                    </a:lnTo>
                    <a:lnTo>
                      <a:pt x="8778" y="15274"/>
                    </a:lnTo>
                    <a:lnTo>
                      <a:pt x="8871" y="15293"/>
                    </a:lnTo>
                    <a:lnTo>
                      <a:pt x="8884" y="15064"/>
                    </a:lnTo>
                    <a:lnTo>
                      <a:pt x="8987" y="15106"/>
                    </a:lnTo>
                    <a:lnTo>
                      <a:pt x="8962" y="15483"/>
                    </a:lnTo>
                    <a:lnTo>
                      <a:pt x="8800" y="15431"/>
                    </a:lnTo>
                    <a:lnTo>
                      <a:pt x="8799" y="15729"/>
                    </a:lnTo>
                    <a:lnTo>
                      <a:pt x="8699" y="15894"/>
                    </a:lnTo>
                    <a:lnTo>
                      <a:pt x="8906" y="15931"/>
                    </a:lnTo>
                    <a:lnTo>
                      <a:pt x="8792" y="16075"/>
                    </a:lnTo>
                    <a:lnTo>
                      <a:pt x="8768" y="16245"/>
                    </a:lnTo>
                    <a:lnTo>
                      <a:pt x="8839" y="16535"/>
                    </a:lnTo>
                    <a:lnTo>
                      <a:pt x="8921" y="16643"/>
                    </a:lnTo>
                    <a:lnTo>
                      <a:pt x="8906" y="16744"/>
                    </a:lnTo>
                    <a:lnTo>
                      <a:pt x="8964" y="16846"/>
                    </a:lnTo>
                    <a:lnTo>
                      <a:pt x="9127" y="16931"/>
                    </a:lnTo>
                    <a:lnTo>
                      <a:pt x="9278" y="17037"/>
                    </a:lnTo>
                    <a:lnTo>
                      <a:pt x="9415" y="17082"/>
                    </a:lnTo>
                    <a:lnTo>
                      <a:pt x="9463" y="17075"/>
                    </a:lnTo>
                    <a:lnTo>
                      <a:pt x="9462" y="16920"/>
                    </a:lnTo>
                    <a:lnTo>
                      <a:pt x="9561" y="16856"/>
                    </a:lnTo>
                    <a:lnTo>
                      <a:pt x="9613" y="16813"/>
                    </a:lnTo>
                    <a:lnTo>
                      <a:pt x="9719" y="16809"/>
                    </a:lnTo>
                    <a:lnTo>
                      <a:pt x="9772" y="16816"/>
                    </a:lnTo>
                    <a:lnTo>
                      <a:pt x="9682" y="16724"/>
                    </a:lnTo>
                    <a:lnTo>
                      <a:pt x="9627" y="16548"/>
                    </a:lnTo>
                    <a:lnTo>
                      <a:pt x="9671" y="16468"/>
                    </a:lnTo>
                    <a:lnTo>
                      <a:pt x="9780" y="16397"/>
                    </a:lnTo>
                    <a:lnTo>
                      <a:pt x="9849" y="16192"/>
                    </a:lnTo>
                    <a:lnTo>
                      <a:pt x="9997" y="16091"/>
                    </a:lnTo>
                    <a:lnTo>
                      <a:pt x="10036" y="15934"/>
                    </a:lnTo>
                    <a:lnTo>
                      <a:pt x="9906" y="15900"/>
                    </a:lnTo>
                    <a:lnTo>
                      <a:pt x="9768" y="15776"/>
                    </a:lnTo>
                    <a:lnTo>
                      <a:pt x="9798" y="15641"/>
                    </a:lnTo>
                    <a:lnTo>
                      <a:pt x="9901" y="15547"/>
                    </a:lnTo>
                    <a:lnTo>
                      <a:pt x="10032" y="15545"/>
                    </a:lnTo>
                    <a:lnTo>
                      <a:pt x="10061" y="15448"/>
                    </a:lnTo>
                    <a:lnTo>
                      <a:pt x="10078" y="15267"/>
                    </a:lnTo>
                    <a:lnTo>
                      <a:pt x="10189" y="15153"/>
                    </a:lnTo>
                    <a:lnTo>
                      <a:pt x="10320" y="15096"/>
                    </a:lnTo>
                    <a:lnTo>
                      <a:pt x="10276" y="15001"/>
                    </a:lnTo>
                    <a:lnTo>
                      <a:pt x="10199" y="15060"/>
                    </a:lnTo>
                    <a:lnTo>
                      <a:pt x="10100" y="15007"/>
                    </a:lnTo>
                    <a:lnTo>
                      <a:pt x="10075" y="14825"/>
                    </a:lnTo>
                    <a:lnTo>
                      <a:pt x="10130" y="14776"/>
                    </a:lnTo>
                    <a:lnTo>
                      <a:pt x="10273" y="14842"/>
                    </a:lnTo>
                    <a:lnTo>
                      <a:pt x="10425" y="14816"/>
                    </a:lnTo>
                    <a:lnTo>
                      <a:pt x="10514" y="14752"/>
                    </a:lnTo>
                    <a:lnTo>
                      <a:pt x="10487" y="14658"/>
                    </a:lnTo>
                    <a:lnTo>
                      <a:pt x="10519" y="14520"/>
                    </a:lnTo>
                    <a:lnTo>
                      <a:pt x="10489" y="14409"/>
                    </a:lnTo>
                    <a:lnTo>
                      <a:pt x="10655" y="14429"/>
                    </a:lnTo>
                    <a:lnTo>
                      <a:pt x="10963" y="14397"/>
                    </a:lnTo>
                    <a:lnTo>
                      <a:pt x="11196" y="14303"/>
                    </a:lnTo>
                    <a:lnTo>
                      <a:pt x="11359" y="14069"/>
                    </a:lnTo>
                    <a:lnTo>
                      <a:pt x="11372" y="13978"/>
                    </a:lnTo>
                    <a:lnTo>
                      <a:pt x="11280" y="13892"/>
                    </a:lnTo>
                    <a:lnTo>
                      <a:pt x="11310" y="13763"/>
                    </a:lnTo>
                    <a:lnTo>
                      <a:pt x="11115" y="13594"/>
                    </a:lnTo>
                    <a:lnTo>
                      <a:pt x="11130" y="13495"/>
                    </a:lnTo>
                    <a:lnTo>
                      <a:pt x="11223" y="13603"/>
                    </a:lnTo>
                    <a:lnTo>
                      <a:pt x="11332" y="13601"/>
                    </a:lnTo>
                    <a:lnTo>
                      <a:pt x="11475" y="13689"/>
                    </a:lnTo>
                    <a:lnTo>
                      <a:pt x="11564" y="13672"/>
                    </a:lnTo>
                    <a:lnTo>
                      <a:pt x="11679" y="13715"/>
                    </a:lnTo>
                    <a:lnTo>
                      <a:pt x="11867" y="13620"/>
                    </a:lnTo>
                    <a:lnTo>
                      <a:pt x="11948" y="13505"/>
                    </a:lnTo>
                    <a:lnTo>
                      <a:pt x="12064" y="13402"/>
                    </a:lnTo>
                    <a:lnTo>
                      <a:pt x="12157" y="13227"/>
                    </a:lnTo>
                    <a:lnTo>
                      <a:pt x="12278" y="13145"/>
                    </a:lnTo>
                    <a:lnTo>
                      <a:pt x="12438" y="13005"/>
                    </a:lnTo>
                    <a:lnTo>
                      <a:pt x="12660" y="12682"/>
                    </a:lnTo>
                    <a:lnTo>
                      <a:pt x="12788" y="12588"/>
                    </a:lnTo>
                    <a:lnTo>
                      <a:pt x="12837" y="12497"/>
                    </a:lnTo>
                    <a:lnTo>
                      <a:pt x="12891" y="12305"/>
                    </a:lnTo>
                    <a:lnTo>
                      <a:pt x="12875" y="12195"/>
                    </a:lnTo>
                    <a:lnTo>
                      <a:pt x="12916" y="12054"/>
                    </a:lnTo>
                    <a:lnTo>
                      <a:pt x="13083" y="11877"/>
                    </a:lnTo>
                    <a:lnTo>
                      <a:pt x="13301" y="11743"/>
                    </a:lnTo>
                    <a:lnTo>
                      <a:pt x="13500" y="11707"/>
                    </a:lnTo>
                    <a:lnTo>
                      <a:pt x="13631" y="11637"/>
                    </a:lnTo>
                    <a:lnTo>
                      <a:pt x="13907" y="11595"/>
                    </a:lnTo>
                    <a:lnTo>
                      <a:pt x="14091" y="11620"/>
                    </a:lnTo>
                    <a:lnTo>
                      <a:pt x="14146" y="11510"/>
                    </a:lnTo>
                    <a:lnTo>
                      <a:pt x="14295" y="11446"/>
                    </a:lnTo>
                    <a:lnTo>
                      <a:pt x="14352" y="11251"/>
                    </a:lnTo>
                    <a:lnTo>
                      <a:pt x="14557" y="11026"/>
                    </a:lnTo>
                    <a:lnTo>
                      <a:pt x="14621" y="10773"/>
                    </a:lnTo>
                    <a:lnTo>
                      <a:pt x="14685" y="10704"/>
                    </a:lnTo>
                    <a:lnTo>
                      <a:pt x="14719" y="10581"/>
                    </a:lnTo>
                    <a:lnTo>
                      <a:pt x="14801" y="10292"/>
                    </a:lnTo>
                    <a:lnTo>
                      <a:pt x="14826" y="9931"/>
                    </a:lnTo>
                    <a:lnTo>
                      <a:pt x="14889" y="9798"/>
                    </a:lnTo>
                    <a:lnTo>
                      <a:pt x="14932" y="9800"/>
                    </a:lnTo>
                    <a:lnTo>
                      <a:pt x="15076" y="9657"/>
                    </a:lnTo>
                    <a:lnTo>
                      <a:pt x="15205" y="9460"/>
                    </a:lnTo>
                    <a:lnTo>
                      <a:pt x="15469" y="9240"/>
                    </a:lnTo>
                    <a:lnTo>
                      <a:pt x="15565" y="9132"/>
                    </a:lnTo>
                    <a:lnTo>
                      <a:pt x="15656" y="8834"/>
                    </a:lnTo>
                    <a:lnTo>
                      <a:pt x="15634" y="8714"/>
                    </a:lnTo>
                    <a:lnTo>
                      <a:pt x="15587" y="8465"/>
                    </a:lnTo>
                    <a:lnTo>
                      <a:pt x="15528" y="8395"/>
                    </a:lnTo>
                    <a:lnTo>
                      <a:pt x="15380" y="8361"/>
                    </a:lnTo>
                    <a:lnTo>
                      <a:pt x="15247" y="8283"/>
                    </a:lnTo>
                    <a:lnTo>
                      <a:pt x="15028" y="8038"/>
                    </a:lnTo>
                    <a:lnTo>
                      <a:pt x="14768" y="7842"/>
                    </a:lnTo>
                    <a:lnTo>
                      <a:pt x="14497" y="7810"/>
                    </a:lnTo>
                    <a:lnTo>
                      <a:pt x="14143" y="7664"/>
                    </a:lnTo>
                    <a:lnTo>
                      <a:pt x="13928" y="7694"/>
                    </a:lnTo>
                    <a:lnTo>
                      <a:pt x="13958" y="7597"/>
                    </a:lnTo>
                    <a:lnTo>
                      <a:pt x="13869" y="7479"/>
                    </a:lnTo>
                    <a:lnTo>
                      <a:pt x="13559" y="7332"/>
                    </a:lnTo>
                    <a:lnTo>
                      <a:pt x="13323" y="7243"/>
                    </a:lnTo>
                    <a:lnTo>
                      <a:pt x="13178" y="7349"/>
                    </a:lnTo>
                    <a:lnTo>
                      <a:pt x="13172" y="7166"/>
                    </a:lnTo>
                    <a:lnTo>
                      <a:pt x="12837" y="7109"/>
                    </a:lnTo>
                    <a:lnTo>
                      <a:pt x="12776" y="7048"/>
                    </a:lnTo>
                    <a:lnTo>
                      <a:pt x="12919" y="6912"/>
                    </a:lnTo>
                    <a:lnTo>
                      <a:pt x="12914" y="6787"/>
                    </a:lnTo>
                    <a:lnTo>
                      <a:pt x="12812" y="6748"/>
                    </a:lnTo>
                    <a:lnTo>
                      <a:pt x="12700" y="6428"/>
                    </a:lnTo>
                    <a:lnTo>
                      <a:pt x="12652" y="6327"/>
                    </a:lnTo>
                    <a:lnTo>
                      <a:pt x="12588" y="6331"/>
                    </a:lnTo>
                    <a:lnTo>
                      <a:pt x="12554" y="6257"/>
                    </a:lnTo>
                    <a:lnTo>
                      <a:pt x="12349" y="6095"/>
                    </a:lnTo>
                    <a:lnTo>
                      <a:pt x="12207" y="6046"/>
                    </a:lnTo>
                    <a:lnTo>
                      <a:pt x="12142" y="6023"/>
                    </a:lnTo>
                    <a:lnTo>
                      <a:pt x="11933" y="5966"/>
                    </a:lnTo>
                    <a:lnTo>
                      <a:pt x="11778" y="5971"/>
                    </a:lnTo>
                    <a:lnTo>
                      <a:pt x="11758" y="6001"/>
                    </a:lnTo>
                    <a:lnTo>
                      <a:pt x="11525" y="5957"/>
                    </a:lnTo>
                    <a:lnTo>
                      <a:pt x="11448" y="5893"/>
                    </a:lnTo>
                    <a:lnTo>
                      <a:pt x="11342" y="5806"/>
                    </a:lnTo>
                    <a:lnTo>
                      <a:pt x="11270" y="5801"/>
                    </a:lnTo>
                    <a:lnTo>
                      <a:pt x="11263" y="5711"/>
                    </a:lnTo>
                    <a:lnTo>
                      <a:pt x="11142" y="5597"/>
                    </a:lnTo>
                    <a:lnTo>
                      <a:pt x="11015" y="5531"/>
                    </a:lnTo>
                    <a:lnTo>
                      <a:pt x="10938" y="5491"/>
                    </a:lnTo>
                    <a:lnTo>
                      <a:pt x="10839" y="5493"/>
                    </a:lnTo>
                    <a:lnTo>
                      <a:pt x="10807" y="5358"/>
                    </a:lnTo>
                    <a:lnTo>
                      <a:pt x="10660" y="5274"/>
                    </a:lnTo>
                    <a:lnTo>
                      <a:pt x="10505" y="5260"/>
                    </a:lnTo>
                    <a:lnTo>
                      <a:pt x="10440" y="5181"/>
                    </a:lnTo>
                    <a:lnTo>
                      <a:pt x="10603" y="5132"/>
                    </a:lnTo>
                    <a:lnTo>
                      <a:pt x="10372" y="5134"/>
                    </a:lnTo>
                    <a:lnTo>
                      <a:pt x="10133" y="5146"/>
                    </a:lnTo>
                    <a:lnTo>
                      <a:pt x="10132" y="5188"/>
                    </a:lnTo>
                    <a:lnTo>
                      <a:pt x="10022" y="5240"/>
                    </a:lnTo>
                    <a:lnTo>
                      <a:pt x="9876" y="5222"/>
                    </a:lnTo>
                    <a:lnTo>
                      <a:pt x="9766" y="5149"/>
                    </a:lnTo>
                    <a:lnTo>
                      <a:pt x="9561" y="5171"/>
                    </a:lnTo>
                    <a:lnTo>
                      <a:pt x="9389" y="5174"/>
                    </a:lnTo>
                    <a:lnTo>
                      <a:pt x="9383" y="5121"/>
                    </a:lnTo>
                    <a:lnTo>
                      <a:pt x="9260" y="5033"/>
                    </a:lnTo>
                    <a:lnTo>
                      <a:pt x="9127" y="5036"/>
                    </a:lnTo>
                    <a:lnTo>
                      <a:pt x="9061" y="4924"/>
                    </a:lnTo>
                    <a:lnTo>
                      <a:pt x="8994" y="4977"/>
                    </a:lnTo>
                    <a:lnTo>
                      <a:pt x="9017" y="5055"/>
                    </a:lnTo>
                    <a:lnTo>
                      <a:pt x="8778" y="5132"/>
                    </a:lnTo>
                    <a:lnTo>
                      <a:pt x="8785" y="5259"/>
                    </a:lnTo>
                    <a:lnTo>
                      <a:pt x="8842" y="5314"/>
                    </a:lnTo>
                    <a:lnTo>
                      <a:pt x="8795" y="5437"/>
                    </a:lnTo>
                    <a:lnTo>
                      <a:pt x="8713" y="5452"/>
                    </a:lnTo>
                    <a:lnTo>
                      <a:pt x="8644" y="5323"/>
                    </a:lnTo>
                    <a:lnTo>
                      <a:pt x="8731" y="5222"/>
                    </a:lnTo>
                    <a:lnTo>
                      <a:pt x="8736" y="5136"/>
                    </a:lnTo>
                    <a:lnTo>
                      <a:pt x="8677" y="5063"/>
                    </a:lnTo>
                    <a:lnTo>
                      <a:pt x="8790" y="5038"/>
                    </a:lnTo>
                    <a:lnTo>
                      <a:pt x="8797" y="4999"/>
                    </a:lnTo>
                    <a:lnTo>
                      <a:pt x="8836" y="4942"/>
                    </a:lnTo>
                    <a:lnTo>
                      <a:pt x="8787" y="4902"/>
                    </a:lnTo>
                    <a:lnTo>
                      <a:pt x="8719" y="4897"/>
                    </a:lnTo>
                    <a:lnTo>
                      <a:pt x="8625" y="4979"/>
                    </a:lnTo>
                    <a:lnTo>
                      <a:pt x="8551" y="5021"/>
                    </a:lnTo>
                    <a:lnTo>
                      <a:pt x="8398" y="5112"/>
                    </a:lnTo>
                    <a:lnTo>
                      <a:pt x="8251" y="5109"/>
                    </a:lnTo>
                    <a:lnTo>
                      <a:pt x="8235" y="5144"/>
                    </a:lnTo>
                    <a:lnTo>
                      <a:pt x="8117" y="5156"/>
                    </a:lnTo>
                    <a:lnTo>
                      <a:pt x="8006" y="5242"/>
                    </a:lnTo>
                    <a:lnTo>
                      <a:pt x="7964" y="5385"/>
                    </a:lnTo>
                    <a:lnTo>
                      <a:pt x="7960" y="5440"/>
                    </a:lnTo>
                    <a:lnTo>
                      <a:pt x="7881" y="5466"/>
                    </a:lnTo>
                    <a:lnTo>
                      <a:pt x="7735" y="5595"/>
                    </a:lnTo>
                    <a:lnTo>
                      <a:pt x="7639" y="5599"/>
                    </a:lnTo>
                    <a:lnTo>
                      <a:pt x="7570" y="5558"/>
                    </a:lnTo>
                    <a:lnTo>
                      <a:pt x="7513" y="5513"/>
                    </a:lnTo>
                    <a:lnTo>
                      <a:pt x="7430" y="5493"/>
                    </a:lnTo>
                    <a:lnTo>
                      <a:pt x="7327" y="5498"/>
                    </a:lnTo>
                    <a:lnTo>
                      <a:pt x="7334" y="5479"/>
                    </a:lnTo>
                    <a:lnTo>
                      <a:pt x="7233" y="5481"/>
                    </a:lnTo>
                    <a:lnTo>
                      <a:pt x="7167" y="5538"/>
                    </a:lnTo>
                    <a:lnTo>
                      <a:pt x="7053" y="5583"/>
                    </a:lnTo>
                    <a:lnTo>
                      <a:pt x="6972" y="5636"/>
                    </a:lnTo>
                    <a:lnTo>
                      <a:pt x="6881" y="5659"/>
                    </a:lnTo>
                    <a:lnTo>
                      <a:pt x="6834" y="5624"/>
                    </a:lnTo>
                    <a:lnTo>
                      <a:pt x="6816" y="5639"/>
                    </a:lnTo>
                    <a:lnTo>
                      <a:pt x="6743" y="5641"/>
                    </a:lnTo>
                    <a:lnTo>
                      <a:pt x="6748" y="5604"/>
                    </a:lnTo>
                    <a:lnTo>
                      <a:pt x="6688" y="5551"/>
                    </a:lnTo>
                    <a:lnTo>
                      <a:pt x="6607" y="5491"/>
                    </a:lnTo>
                    <a:lnTo>
                      <a:pt x="6541" y="5434"/>
                    </a:lnTo>
                    <a:lnTo>
                      <a:pt x="6503" y="5350"/>
                    </a:lnTo>
                    <a:lnTo>
                      <a:pt x="6477" y="5326"/>
                    </a:lnTo>
                    <a:lnTo>
                      <a:pt x="6472" y="5282"/>
                    </a:lnTo>
                    <a:lnTo>
                      <a:pt x="6513" y="5235"/>
                    </a:lnTo>
                    <a:lnTo>
                      <a:pt x="6504" y="5193"/>
                    </a:lnTo>
                    <a:lnTo>
                      <a:pt x="6528" y="5121"/>
                    </a:lnTo>
                    <a:lnTo>
                      <a:pt x="6556" y="5100"/>
                    </a:lnTo>
                    <a:lnTo>
                      <a:pt x="6558" y="5028"/>
                    </a:lnTo>
                    <a:lnTo>
                      <a:pt x="6553" y="4988"/>
                    </a:lnTo>
                    <a:lnTo>
                      <a:pt x="6565" y="4915"/>
                    </a:lnTo>
                    <a:lnTo>
                      <a:pt x="6590" y="4848"/>
                    </a:lnTo>
                    <a:lnTo>
                      <a:pt x="6637" y="4789"/>
                    </a:lnTo>
                    <a:lnTo>
                      <a:pt x="6625" y="4733"/>
                    </a:lnTo>
                    <a:lnTo>
                      <a:pt x="6639" y="4696"/>
                    </a:lnTo>
                    <a:lnTo>
                      <a:pt x="6656" y="4678"/>
                    </a:lnTo>
                    <a:lnTo>
                      <a:pt x="6614" y="4641"/>
                    </a:lnTo>
                    <a:lnTo>
                      <a:pt x="6551" y="4626"/>
                    </a:lnTo>
                    <a:lnTo>
                      <a:pt x="6504" y="4597"/>
                    </a:lnTo>
                    <a:lnTo>
                      <a:pt x="6455" y="4575"/>
                    </a:lnTo>
                    <a:lnTo>
                      <a:pt x="6427" y="4575"/>
                    </a:lnTo>
                    <a:lnTo>
                      <a:pt x="6351" y="4565"/>
                    </a:lnTo>
                    <a:lnTo>
                      <a:pt x="6314" y="4584"/>
                    </a:lnTo>
                    <a:lnTo>
                      <a:pt x="6269" y="4595"/>
                    </a:lnTo>
                    <a:lnTo>
                      <a:pt x="6228" y="4590"/>
                    </a:lnTo>
                    <a:lnTo>
                      <a:pt x="6174" y="4590"/>
                    </a:lnTo>
                    <a:lnTo>
                      <a:pt x="6151" y="4611"/>
                    </a:lnTo>
                    <a:lnTo>
                      <a:pt x="6094" y="4637"/>
                    </a:lnTo>
                    <a:lnTo>
                      <a:pt x="6013" y="4654"/>
                    </a:lnTo>
                    <a:lnTo>
                      <a:pt x="5935" y="4653"/>
                    </a:lnTo>
                    <a:lnTo>
                      <a:pt x="5907" y="4664"/>
                    </a:lnTo>
                    <a:lnTo>
                      <a:pt x="5893" y="4654"/>
                    </a:lnTo>
                    <a:lnTo>
                      <a:pt x="5844" y="4664"/>
                    </a:lnTo>
                    <a:lnTo>
                      <a:pt x="5802" y="4698"/>
                    </a:lnTo>
                    <a:lnTo>
                      <a:pt x="5785" y="4695"/>
                    </a:lnTo>
                    <a:lnTo>
                      <a:pt x="5738" y="4685"/>
                    </a:lnTo>
                    <a:lnTo>
                      <a:pt x="5720" y="4710"/>
                    </a:lnTo>
                    <a:lnTo>
                      <a:pt x="5669" y="4691"/>
                    </a:lnTo>
                    <a:lnTo>
                      <a:pt x="5711" y="4631"/>
                    </a:lnTo>
                    <a:lnTo>
                      <a:pt x="5742" y="4621"/>
                    </a:lnTo>
                    <a:lnTo>
                      <a:pt x="5782" y="4574"/>
                    </a:lnTo>
                    <a:lnTo>
                      <a:pt x="5814" y="4491"/>
                    </a:lnTo>
                    <a:lnTo>
                      <a:pt x="5806" y="4478"/>
                    </a:lnTo>
                    <a:lnTo>
                      <a:pt x="5833" y="4420"/>
                    </a:lnTo>
                    <a:lnTo>
                      <a:pt x="5821" y="4398"/>
                    </a:lnTo>
                    <a:lnTo>
                      <a:pt x="5860" y="4328"/>
                    </a:lnTo>
                    <a:lnTo>
                      <a:pt x="5870" y="4286"/>
                    </a:lnTo>
                    <a:lnTo>
                      <a:pt x="5838" y="4291"/>
                    </a:lnTo>
                    <a:lnTo>
                      <a:pt x="5841" y="4267"/>
                    </a:lnTo>
                    <a:lnTo>
                      <a:pt x="5876" y="4259"/>
                    </a:lnTo>
                    <a:lnTo>
                      <a:pt x="5912" y="4291"/>
                    </a:lnTo>
                    <a:lnTo>
                      <a:pt x="5974" y="4166"/>
                    </a:lnTo>
                    <a:lnTo>
                      <a:pt x="6011" y="4097"/>
                    </a:lnTo>
                    <a:lnTo>
                      <a:pt x="5986" y="4075"/>
                    </a:lnTo>
                    <a:lnTo>
                      <a:pt x="6041" y="3978"/>
                    </a:lnTo>
                    <a:lnTo>
                      <a:pt x="6149" y="3877"/>
                    </a:lnTo>
                    <a:lnTo>
                      <a:pt x="6168" y="3804"/>
                    </a:lnTo>
                    <a:lnTo>
                      <a:pt x="6134" y="3781"/>
                    </a:lnTo>
                    <a:lnTo>
                      <a:pt x="6031" y="3809"/>
                    </a:lnTo>
                    <a:lnTo>
                      <a:pt x="5885" y="3828"/>
                    </a:lnTo>
                    <a:lnTo>
                      <a:pt x="5705" y="3892"/>
                    </a:lnTo>
                    <a:lnTo>
                      <a:pt x="5587" y="3951"/>
                    </a:lnTo>
                    <a:lnTo>
                      <a:pt x="5550" y="4000"/>
                    </a:lnTo>
                    <a:lnTo>
                      <a:pt x="5509" y="4127"/>
                    </a:lnTo>
                    <a:lnTo>
                      <a:pt x="5452" y="4222"/>
                    </a:lnTo>
                    <a:lnTo>
                      <a:pt x="5336" y="4304"/>
                    </a:lnTo>
                    <a:lnTo>
                      <a:pt x="5230" y="4350"/>
                    </a:lnTo>
                    <a:lnTo>
                      <a:pt x="5102" y="4402"/>
                    </a:lnTo>
                    <a:lnTo>
                      <a:pt x="4977" y="4444"/>
                    </a:lnTo>
                    <a:lnTo>
                      <a:pt x="4829" y="4516"/>
                    </a:lnTo>
                    <a:lnTo>
                      <a:pt x="4777" y="4466"/>
                    </a:lnTo>
                    <a:lnTo>
                      <a:pt x="4619" y="4464"/>
                    </a:lnTo>
                    <a:lnTo>
                      <a:pt x="4575" y="4402"/>
                    </a:lnTo>
                    <a:lnTo>
                      <a:pt x="4560" y="4324"/>
                    </a:lnTo>
                    <a:lnTo>
                      <a:pt x="4488" y="4237"/>
                    </a:lnTo>
                    <a:lnTo>
                      <a:pt x="4488" y="4129"/>
                    </a:lnTo>
                    <a:lnTo>
                      <a:pt x="4461" y="4069"/>
                    </a:lnTo>
                    <a:lnTo>
                      <a:pt x="4457" y="3994"/>
                    </a:lnTo>
                    <a:lnTo>
                      <a:pt x="4493" y="3920"/>
                    </a:lnTo>
                    <a:lnTo>
                      <a:pt x="4563" y="3725"/>
                    </a:lnTo>
                    <a:lnTo>
                      <a:pt x="4622" y="3617"/>
                    </a:lnTo>
                    <a:lnTo>
                      <a:pt x="4720" y="3481"/>
                    </a:lnTo>
                    <a:lnTo>
                      <a:pt x="4710" y="3441"/>
                    </a:lnTo>
                    <a:lnTo>
                      <a:pt x="4725" y="3377"/>
                    </a:lnTo>
                    <a:lnTo>
                      <a:pt x="4762" y="3282"/>
                    </a:lnTo>
                    <a:lnTo>
                      <a:pt x="4818" y="3213"/>
                    </a:lnTo>
                    <a:lnTo>
                      <a:pt x="4920" y="3131"/>
                    </a:lnTo>
                    <a:lnTo>
                      <a:pt x="5085" y="3040"/>
                    </a:lnTo>
                    <a:lnTo>
                      <a:pt x="5254" y="2914"/>
                    </a:lnTo>
                    <a:lnTo>
                      <a:pt x="5388" y="2858"/>
                    </a:lnTo>
                    <a:lnTo>
                      <a:pt x="5482" y="2830"/>
                    </a:lnTo>
                    <a:lnTo>
                      <a:pt x="5580" y="2836"/>
                    </a:lnTo>
                    <a:lnTo>
                      <a:pt x="5715" y="2796"/>
                    </a:lnTo>
                    <a:lnTo>
                      <a:pt x="5804" y="2841"/>
                    </a:lnTo>
                    <a:lnTo>
                      <a:pt x="5912" y="2825"/>
                    </a:lnTo>
                    <a:lnTo>
                      <a:pt x="5977" y="2789"/>
                    </a:lnTo>
                    <a:lnTo>
                      <a:pt x="6028" y="2799"/>
                    </a:lnTo>
                    <a:lnTo>
                      <a:pt x="6063" y="2777"/>
                    </a:lnTo>
                    <a:lnTo>
                      <a:pt x="6038" y="2757"/>
                    </a:lnTo>
                    <a:lnTo>
                      <a:pt x="6058" y="2705"/>
                    </a:lnTo>
                    <a:lnTo>
                      <a:pt x="6041" y="2675"/>
                    </a:lnTo>
                    <a:lnTo>
                      <a:pt x="6112" y="2646"/>
                    </a:lnTo>
                    <a:lnTo>
                      <a:pt x="6232" y="2618"/>
                    </a:lnTo>
                    <a:lnTo>
                      <a:pt x="6363" y="2607"/>
                    </a:lnTo>
                    <a:lnTo>
                      <a:pt x="6543" y="2565"/>
                    </a:lnTo>
                    <a:lnTo>
                      <a:pt x="6630" y="2580"/>
                    </a:lnTo>
                    <a:lnTo>
                      <a:pt x="6689" y="2628"/>
                    </a:lnTo>
                    <a:lnTo>
                      <a:pt x="6715" y="2629"/>
                    </a:lnTo>
                    <a:lnTo>
                      <a:pt x="6891" y="2550"/>
                    </a:lnTo>
                    <a:lnTo>
                      <a:pt x="6947" y="2560"/>
                    </a:lnTo>
                    <a:lnTo>
                      <a:pt x="7045" y="2650"/>
                    </a:lnTo>
                    <a:lnTo>
                      <a:pt x="7072" y="2715"/>
                    </a:lnTo>
                    <a:lnTo>
                      <a:pt x="7018" y="2804"/>
                    </a:lnTo>
                    <a:lnTo>
                      <a:pt x="7031" y="2853"/>
                    </a:lnTo>
                    <a:lnTo>
                      <a:pt x="7085" y="2944"/>
                    </a:lnTo>
                    <a:lnTo>
                      <a:pt x="7149" y="3048"/>
                    </a:lnTo>
                    <a:lnTo>
                      <a:pt x="7206" y="3072"/>
                    </a:lnTo>
                    <a:lnTo>
                      <a:pt x="7221" y="3128"/>
                    </a:lnTo>
                    <a:lnTo>
                      <a:pt x="7300" y="3134"/>
                    </a:lnTo>
                    <a:lnTo>
                      <a:pt x="7354" y="3112"/>
                    </a:lnTo>
                    <a:lnTo>
                      <a:pt x="7412" y="3025"/>
                    </a:lnTo>
                    <a:lnTo>
                      <a:pt x="7428" y="2971"/>
                    </a:lnTo>
                    <a:lnTo>
                      <a:pt x="7452" y="2882"/>
                    </a:lnTo>
                    <a:lnTo>
                      <a:pt x="7403" y="2739"/>
                    </a:lnTo>
                    <a:lnTo>
                      <a:pt x="7415" y="2683"/>
                    </a:lnTo>
                    <a:lnTo>
                      <a:pt x="7363" y="2601"/>
                    </a:lnTo>
                    <a:lnTo>
                      <a:pt x="7334" y="2500"/>
                    </a:lnTo>
                    <a:lnTo>
                      <a:pt x="7327" y="2417"/>
                    </a:lnTo>
                    <a:lnTo>
                      <a:pt x="7375" y="2328"/>
                    </a:lnTo>
                    <a:lnTo>
                      <a:pt x="7467" y="2249"/>
                    </a:lnTo>
                    <a:lnTo>
                      <a:pt x="7571" y="2182"/>
                    </a:lnTo>
                    <a:lnTo>
                      <a:pt x="7765" y="2087"/>
                    </a:lnTo>
                    <a:lnTo>
                      <a:pt x="7797" y="2047"/>
                    </a:lnTo>
                    <a:lnTo>
                      <a:pt x="7888" y="1996"/>
                    </a:lnTo>
                    <a:lnTo>
                      <a:pt x="7967" y="1981"/>
                    </a:lnTo>
                    <a:lnTo>
                      <a:pt x="8087" y="1905"/>
                    </a:lnTo>
                    <a:lnTo>
                      <a:pt x="8257" y="1858"/>
                    </a:lnTo>
                    <a:lnTo>
                      <a:pt x="8374" y="1769"/>
                    </a:lnTo>
                    <a:lnTo>
                      <a:pt x="8378" y="1663"/>
                    </a:lnTo>
                    <a:lnTo>
                      <a:pt x="8371" y="1629"/>
                    </a:lnTo>
                    <a:lnTo>
                      <a:pt x="8329" y="1624"/>
                    </a:lnTo>
                    <a:lnTo>
                      <a:pt x="8349" y="1527"/>
                    </a:lnTo>
                    <a:lnTo>
                      <a:pt x="8260" y="1503"/>
                    </a:lnTo>
                    <a:lnTo>
                      <a:pt x="8349" y="1512"/>
                    </a:lnTo>
                    <a:lnTo>
                      <a:pt x="8336" y="1449"/>
                    </a:lnTo>
                    <a:lnTo>
                      <a:pt x="8376" y="1404"/>
                    </a:lnTo>
                    <a:lnTo>
                      <a:pt x="8371" y="1486"/>
                    </a:lnTo>
                    <a:lnTo>
                      <a:pt x="8437" y="1518"/>
                    </a:lnTo>
                    <a:lnTo>
                      <a:pt x="8373" y="1592"/>
                    </a:lnTo>
                    <a:lnTo>
                      <a:pt x="8384" y="1594"/>
                    </a:lnTo>
                    <a:lnTo>
                      <a:pt x="8491" y="1507"/>
                    </a:lnTo>
                    <a:lnTo>
                      <a:pt x="8549" y="1463"/>
                    </a:lnTo>
                    <a:lnTo>
                      <a:pt x="8554" y="1426"/>
                    </a:lnTo>
                    <a:lnTo>
                      <a:pt x="8524" y="1411"/>
                    </a:lnTo>
                    <a:lnTo>
                      <a:pt x="8507" y="1360"/>
                    </a:lnTo>
                    <a:lnTo>
                      <a:pt x="8549" y="1380"/>
                    </a:lnTo>
                    <a:lnTo>
                      <a:pt x="8581" y="1384"/>
                    </a:lnTo>
                    <a:lnTo>
                      <a:pt x="8585" y="1409"/>
                    </a:lnTo>
                    <a:lnTo>
                      <a:pt x="8713" y="1325"/>
                    </a:lnTo>
                    <a:lnTo>
                      <a:pt x="8762" y="1254"/>
                    </a:lnTo>
                    <a:lnTo>
                      <a:pt x="8719" y="1252"/>
                    </a:lnTo>
                    <a:lnTo>
                      <a:pt x="8772" y="1224"/>
                    </a:lnTo>
                    <a:lnTo>
                      <a:pt x="8763" y="1236"/>
                    </a:lnTo>
                    <a:lnTo>
                      <a:pt x="8857" y="1229"/>
                    </a:lnTo>
                    <a:lnTo>
                      <a:pt x="9068" y="1188"/>
                    </a:lnTo>
                    <a:lnTo>
                      <a:pt x="9029" y="1173"/>
                    </a:lnTo>
                    <a:lnTo>
                      <a:pt x="8810" y="1205"/>
                    </a:lnTo>
                    <a:lnTo>
                      <a:pt x="8938" y="1170"/>
                    </a:lnTo>
                    <a:lnTo>
                      <a:pt x="9024" y="1161"/>
                    </a:lnTo>
                    <a:lnTo>
                      <a:pt x="9088" y="1153"/>
                    </a:lnTo>
                    <a:lnTo>
                      <a:pt x="9199" y="1131"/>
                    </a:lnTo>
                    <a:lnTo>
                      <a:pt x="9268" y="1129"/>
                    </a:lnTo>
                    <a:lnTo>
                      <a:pt x="9369" y="1109"/>
                    </a:lnTo>
                    <a:lnTo>
                      <a:pt x="9386" y="1084"/>
                    </a:lnTo>
                    <a:lnTo>
                      <a:pt x="9346" y="1066"/>
                    </a:lnTo>
                    <a:lnTo>
                      <a:pt x="9356" y="1098"/>
                    </a:lnTo>
                    <a:lnTo>
                      <a:pt x="9295" y="1099"/>
                    </a:lnTo>
                    <a:lnTo>
                      <a:pt x="9256" y="1054"/>
                    </a:lnTo>
                    <a:lnTo>
                      <a:pt x="9268" y="1007"/>
                    </a:lnTo>
                    <a:lnTo>
                      <a:pt x="9288" y="991"/>
                    </a:lnTo>
                    <a:lnTo>
                      <a:pt x="9381" y="933"/>
                    </a:lnTo>
                    <a:lnTo>
                      <a:pt x="9534" y="902"/>
                    </a:lnTo>
                    <a:lnTo>
                      <a:pt x="9682" y="869"/>
                    </a:lnTo>
                    <a:lnTo>
                      <a:pt x="9835" y="825"/>
                    </a:lnTo>
                    <a:lnTo>
                      <a:pt x="9815" y="800"/>
                    </a:lnTo>
                    <a:lnTo>
                      <a:pt x="9970" y="786"/>
                    </a:lnTo>
                    <a:lnTo>
                      <a:pt x="10191" y="781"/>
                    </a:lnTo>
                    <a:lnTo>
                      <a:pt x="9945" y="850"/>
                    </a:lnTo>
                    <a:lnTo>
                      <a:pt x="9945" y="921"/>
                    </a:lnTo>
                    <a:lnTo>
                      <a:pt x="10051" y="924"/>
                    </a:lnTo>
                    <a:lnTo>
                      <a:pt x="10213" y="864"/>
                    </a:lnTo>
                    <a:lnTo>
                      <a:pt x="10352" y="830"/>
                    </a:lnTo>
                    <a:lnTo>
                      <a:pt x="10659" y="784"/>
                    </a:lnTo>
                    <a:lnTo>
                      <a:pt x="10824" y="736"/>
                    </a:lnTo>
                    <a:lnTo>
                      <a:pt x="10733" y="707"/>
                    </a:lnTo>
                    <a:lnTo>
                      <a:pt x="10719" y="653"/>
                    </a:lnTo>
                    <a:lnTo>
                      <a:pt x="10590" y="736"/>
                    </a:lnTo>
                    <a:lnTo>
                      <a:pt x="10364" y="746"/>
                    </a:lnTo>
                    <a:lnTo>
                      <a:pt x="10187" y="709"/>
                    </a:lnTo>
                    <a:lnTo>
                      <a:pt x="10147" y="651"/>
                    </a:lnTo>
                    <a:lnTo>
                      <a:pt x="10110" y="576"/>
                    </a:lnTo>
                    <a:lnTo>
                      <a:pt x="10236" y="529"/>
                    </a:lnTo>
                    <a:lnTo>
                      <a:pt x="10123" y="497"/>
                    </a:lnTo>
                    <a:lnTo>
                      <a:pt x="9931" y="507"/>
                    </a:lnTo>
                    <a:lnTo>
                      <a:pt x="9652" y="571"/>
                    </a:lnTo>
                    <a:lnTo>
                      <a:pt x="9420" y="673"/>
                    </a:lnTo>
                    <a:lnTo>
                      <a:pt x="9304" y="690"/>
                    </a:lnTo>
                    <a:lnTo>
                      <a:pt x="9472" y="616"/>
                    </a:lnTo>
                    <a:lnTo>
                      <a:pt x="9681" y="518"/>
                    </a:lnTo>
                    <a:lnTo>
                      <a:pt x="9849" y="483"/>
                    </a:lnTo>
                    <a:lnTo>
                      <a:pt x="9962" y="434"/>
                    </a:lnTo>
                    <a:lnTo>
                      <a:pt x="10091" y="428"/>
                    </a:lnTo>
                    <a:lnTo>
                      <a:pt x="10280" y="428"/>
                    </a:lnTo>
                    <a:lnTo>
                      <a:pt x="10548" y="441"/>
                    </a:lnTo>
                    <a:lnTo>
                      <a:pt x="10760" y="433"/>
                    </a:lnTo>
                    <a:lnTo>
                      <a:pt x="10908" y="385"/>
                    </a:lnTo>
                    <a:lnTo>
                      <a:pt x="11105" y="370"/>
                    </a:lnTo>
                    <a:lnTo>
                      <a:pt x="11185" y="353"/>
                    </a:lnTo>
                    <a:lnTo>
                      <a:pt x="11266" y="337"/>
                    </a:lnTo>
                    <a:lnTo>
                      <a:pt x="11239" y="283"/>
                    </a:lnTo>
                    <a:lnTo>
                      <a:pt x="11344" y="288"/>
                    </a:lnTo>
                    <a:lnTo>
                      <a:pt x="11357" y="264"/>
                    </a:lnTo>
                    <a:lnTo>
                      <a:pt x="11283" y="241"/>
                    </a:lnTo>
                    <a:lnTo>
                      <a:pt x="11175" y="210"/>
                    </a:lnTo>
                    <a:lnTo>
                      <a:pt x="11206" y="205"/>
                    </a:lnTo>
                    <a:lnTo>
                      <a:pt x="11275" y="229"/>
                    </a:lnTo>
                    <a:lnTo>
                      <a:pt x="11381" y="236"/>
                    </a:lnTo>
                    <a:lnTo>
                      <a:pt x="11384" y="256"/>
                    </a:lnTo>
                    <a:lnTo>
                      <a:pt x="11446" y="252"/>
                    </a:lnTo>
                    <a:lnTo>
                      <a:pt x="11495" y="231"/>
                    </a:lnTo>
                    <a:lnTo>
                      <a:pt x="11505" y="258"/>
                    </a:lnTo>
                    <a:lnTo>
                      <a:pt x="11549" y="300"/>
                    </a:lnTo>
                    <a:lnTo>
                      <a:pt x="11633" y="320"/>
                    </a:lnTo>
                    <a:lnTo>
                      <a:pt x="11707" y="316"/>
                    </a:lnTo>
                    <a:lnTo>
                      <a:pt x="11727" y="271"/>
                    </a:lnTo>
                    <a:lnTo>
                      <a:pt x="11748" y="261"/>
                    </a:lnTo>
                    <a:lnTo>
                      <a:pt x="11696" y="232"/>
                    </a:lnTo>
                    <a:lnTo>
                      <a:pt x="11758" y="251"/>
                    </a:lnTo>
                    <a:lnTo>
                      <a:pt x="11827" y="227"/>
                    </a:lnTo>
                    <a:lnTo>
                      <a:pt x="11892" y="210"/>
                    </a:lnTo>
                    <a:lnTo>
                      <a:pt x="12039" y="197"/>
                    </a:lnTo>
                    <a:lnTo>
                      <a:pt x="12163" y="204"/>
                    </a:lnTo>
                    <a:lnTo>
                      <a:pt x="12120" y="187"/>
                    </a:lnTo>
                    <a:lnTo>
                      <a:pt x="12105" y="165"/>
                    </a:lnTo>
                    <a:close/>
                    <a:moveTo>
                      <a:pt x="8544" y="296"/>
                    </a:moveTo>
                    <a:lnTo>
                      <a:pt x="8558" y="301"/>
                    </a:lnTo>
                    <a:lnTo>
                      <a:pt x="8549" y="382"/>
                    </a:lnTo>
                    <a:lnTo>
                      <a:pt x="8443" y="449"/>
                    </a:lnTo>
                    <a:lnTo>
                      <a:pt x="8339" y="480"/>
                    </a:lnTo>
                    <a:lnTo>
                      <a:pt x="8211" y="441"/>
                    </a:lnTo>
                    <a:lnTo>
                      <a:pt x="8186" y="389"/>
                    </a:lnTo>
                    <a:cubicBezTo>
                      <a:pt x="8241" y="375"/>
                      <a:pt x="8295" y="360"/>
                      <a:pt x="8351" y="347"/>
                    </a:cubicBezTo>
                    <a:lnTo>
                      <a:pt x="8368" y="343"/>
                    </a:lnTo>
                    <a:lnTo>
                      <a:pt x="8373" y="342"/>
                    </a:lnTo>
                    <a:cubicBezTo>
                      <a:pt x="8430" y="328"/>
                      <a:pt x="8486" y="309"/>
                      <a:pt x="8544" y="296"/>
                    </a:cubicBezTo>
                    <a:close/>
                    <a:moveTo>
                      <a:pt x="11253" y="365"/>
                    </a:moveTo>
                    <a:lnTo>
                      <a:pt x="11153" y="380"/>
                    </a:lnTo>
                    <a:lnTo>
                      <a:pt x="11086" y="412"/>
                    </a:lnTo>
                    <a:lnTo>
                      <a:pt x="10978" y="510"/>
                    </a:lnTo>
                    <a:lnTo>
                      <a:pt x="10876" y="549"/>
                    </a:lnTo>
                    <a:lnTo>
                      <a:pt x="10935" y="569"/>
                    </a:lnTo>
                    <a:lnTo>
                      <a:pt x="10857" y="591"/>
                    </a:lnTo>
                    <a:lnTo>
                      <a:pt x="10881" y="613"/>
                    </a:lnTo>
                    <a:lnTo>
                      <a:pt x="11137" y="623"/>
                    </a:lnTo>
                    <a:lnTo>
                      <a:pt x="11276" y="623"/>
                    </a:lnTo>
                    <a:lnTo>
                      <a:pt x="11408" y="646"/>
                    </a:lnTo>
                    <a:lnTo>
                      <a:pt x="11322" y="677"/>
                    </a:lnTo>
                    <a:lnTo>
                      <a:pt x="11403" y="683"/>
                    </a:lnTo>
                    <a:lnTo>
                      <a:pt x="11537" y="628"/>
                    </a:lnTo>
                    <a:lnTo>
                      <a:pt x="11576" y="638"/>
                    </a:lnTo>
                    <a:lnTo>
                      <a:pt x="11566" y="697"/>
                    </a:lnTo>
                    <a:lnTo>
                      <a:pt x="11658" y="715"/>
                    </a:lnTo>
                    <a:lnTo>
                      <a:pt x="11717" y="717"/>
                    </a:lnTo>
                    <a:lnTo>
                      <a:pt x="11749" y="655"/>
                    </a:lnTo>
                    <a:lnTo>
                      <a:pt x="11694" y="609"/>
                    </a:lnTo>
                    <a:lnTo>
                      <a:pt x="11664" y="571"/>
                    </a:lnTo>
                    <a:lnTo>
                      <a:pt x="11579" y="577"/>
                    </a:lnTo>
                    <a:lnTo>
                      <a:pt x="11601" y="530"/>
                    </a:lnTo>
                    <a:lnTo>
                      <a:pt x="11468" y="502"/>
                    </a:lnTo>
                    <a:lnTo>
                      <a:pt x="11414" y="515"/>
                    </a:lnTo>
                    <a:lnTo>
                      <a:pt x="11297" y="492"/>
                    </a:lnTo>
                    <a:lnTo>
                      <a:pt x="11335" y="471"/>
                    </a:lnTo>
                    <a:lnTo>
                      <a:pt x="11246" y="454"/>
                    </a:lnTo>
                    <a:lnTo>
                      <a:pt x="11170" y="471"/>
                    </a:lnTo>
                    <a:lnTo>
                      <a:pt x="11238" y="421"/>
                    </a:lnTo>
                    <a:lnTo>
                      <a:pt x="11292" y="385"/>
                    </a:lnTo>
                    <a:lnTo>
                      <a:pt x="11310" y="370"/>
                    </a:lnTo>
                    <a:lnTo>
                      <a:pt x="11253" y="365"/>
                    </a:lnTo>
                    <a:close/>
                    <a:moveTo>
                      <a:pt x="10239" y="448"/>
                    </a:moveTo>
                    <a:lnTo>
                      <a:pt x="10196" y="454"/>
                    </a:lnTo>
                    <a:lnTo>
                      <a:pt x="10312" y="483"/>
                    </a:lnTo>
                    <a:lnTo>
                      <a:pt x="10478" y="505"/>
                    </a:lnTo>
                    <a:lnTo>
                      <a:pt x="10541" y="503"/>
                    </a:lnTo>
                    <a:lnTo>
                      <a:pt x="10536" y="492"/>
                    </a:lnTo>
                    <a:lnTo>
                      <a:pt x="10404" y="463"/>
                    </a:lnTo>
                    <a:lnTo>
                      <a:pt x="10239" y="448"/>
                    </a:lnTo>
                    <a:close/>
                    <a:moveTo>
                      <a:pt x="10251" y="648"/>
                    </a:moveTo>
                    <a:lnTo>
                      <a:pt x="10199" y="672"/>
                    </a:lnTo>
                    <a:lnTo>
                      <a:pt x="10233" y="695"/>
                    </a:lnTo>
                    <a:lnTo>
                      <a:pt x="10404" y="727"/>
                    </a:lnTo>
                    <a:lnTo>
                      <a:pt x="10455" y="722"/>
                    </a:lnTo>
                    <a:lnTo>
                      <a:pt x="10521" y="692"/>
                    </a:lnTo>
                    <a:lnTo>
                      <a:pt x="10394" y="694"/>
                    </a:lnTo>
                    <a:lnTo>
                      <a:pt x="10297" y="683"/>
                    </a:lnTo>
                    <a:lnTo>
                      <a:pt x="10251" y="648"/>
                    </a:lnTo>
                    <a:close/>
                    <a:moveTo>
                      <a:pt x="7836" y="2821"/>
                    </a:moveTo>
                    <a:lnTo>
                      <a:pt x="7832" y="2836"/>
                    </a:lnTo>
                    <a:lnTo>
                      <a:pt x="7900" y="2882"/>
                    </a:lnTo>
                    <a:lnTo>
                      <a:pt x="7886" y="2951"/>
                    </a:lnTo>
                    <a:lnTo>
                      <a:pt x="7915" y="2966"/>
                    </a:lnTo>
                    <a:lnTo>
                      <a:pt x="7959" y="2868"/>
                    </a:lnTo>
                    <a:lnTo>
                      <a:pt x="7836" y="2821"/>
                    </a:lnTo>
                    <a:close/>
                    <a:moveTo>
                      <a:pt x="7821" y="2848"/>
                    </a:moveTo>
                    <a:lnTo>
                      <a:pt x="7709" y="2855"/>
                    </a:lnTo>
                    <a:lnTo>
                      <a:pt x="7629" y="2873"/>
                    </a:lnTo>
                    <a:lnTo>
                      <a:pt x="7632" y="2922"/>
                    </a:lnTo>
                    <a:lnTo>
                      <a:pt x="7821" y="2882"/>
                    </a:lnTo>
                    <a:lnTo>
                      <a:pt x="7821" y="2848"/>
                    </a:lnTo>
                    <a:close/>
                    <a:moveTo>
                      <a:pt x="7726" y="3072"/>
                    </a:moveTo>
                    <a:lnTo>
                      <a:pt x="7676" y="3163"/>
                    </a:lnTo>
                    <a:lnTo>
                      <a:pt x="7735" y="3197"/>
                    </a:lnTo>
                    <a:lnTo>
                      <a:pt x="7767" y="3272"/>
                    </a:lnTo>
                    <a:lnTo>
                      <a:pt x="7809" y="3261"/>
                    </a:lnTo>
                    <a:lnTo>
                      <a:pt x="7821" y="3180"/>
                    </a:lnTo>
                    <a:lnTo>
                      <a:pt x="7777" y="3072"/>
                    </a:lnTo>
                    <a:lnTo>
                      <a:pt x="7726" y="3072"/>
                    </a:lnTo>
                    <a:close/>
                    <a:moveTo>
                      <a:pt x="7263" y="3407"/>
                    </a:moveTo>
                    <a:lnTo>
                      <a:pt x="7129" y="3422"/>
                    </a:lnTo>
                    <a:lnTo>
                      <a:pt x="6984" y="3429"/>
                    </a:lnTo>
                    <a:lnTo>
                      <a:pt x="6940" y="3451"/>
                    </a:lnTo>
                    <a:lnTo>
                      <a:pt x="6809" y="3479"/>
                    </a:lnTo>
                    <a:lnTo>
                      <a:pt x="6718" y="3520"/>
                    </a:lnTo>
                    <a:lnTo>
                      <a:pt x="6636" y="3562"/>
                    </a:lnTo>
                    <a:lnTo>
                      <a:pt x="6588" y="3619"/>
                    </a:lnTo>
                    <a:lnTo>
                      <a:pt x="6491" y="3676"/>
                    </a:lnTo>
                    <a:lnTo>
                      <a:pt x="6561" y="3680"/>
                    </a:lnTo>
                    <a:lnTo>
                      <a:pt x="6647" y="3651"/>
                    </a:lnTo>
                    <a:lnTo>
                      <a:pt x="6678" y="3612"/>
                    </a:lnTo>
                    <a:lnTo>
                      <a:pt x="6748" y="3602"/>
                    </a:lnTo>
                    <a:lnTo>
                      <a:pt x="6885" y="3511"/>
                    </a:lnTo>
                    <a:lnTo>
                      <a:pt x="7050" y="3498"/>
                    </a:lnTo>
                    <a:lnTo>
                      <a:pt x="6981" y="3542"/>
                    </a:lnTo>
                    <a:lnTo>
                      <a:pt x="7036" y="3562"/>
                    </a:lnTo>
                    <a:lnTo>
                      <a:pt x="7257" y="3557"/>
                    </a:lnTo>
                    <a:lnTo>
                      <a:pt x="7304" y="3582"/>
                    </a:lnTo>
                    <a:lnTo>
                      <a:pt x="7460" y="3602"/>
                    </a:lnTo>
                    <a:lnTo>
                      <a:pt x="7561" y="3587"/>
                    </a:lnTo>
                    <a:lnTo>
                      <a:pt x="7592" y="3666"/>
                    </a:lnTo>
                    <a:lnTo>
                      <a:pt x="7647" y="3702"/>
                    </a:lnTo>
                    <a:lnTo>
                      <a:pt x="7760" y="3700"/>
                    </a:lnTo>
                    <a:lnTo>
                      <a:pt x="7827" y="3732"/>
                    </a:lnTo>
                    <a:lnTo>
                      <a:pt x="7699" y="3824"/>
                    </a:lnTo>
                    <a:lnTo>
                      <a:pt x="7957" y="3787"/>
                    </a:lnTo>
                    <a:lnTo>
                      <a:pt x="8080" y="3789"/>
                    </a:lnTo>
                    <a:lnTo>
                      <a:pt x="8201" y="3772"/>
                    </a:lnTo>
                    <a:lnTo>
                      <a:pt x="8322" y="3745"/>
                    </a:lnTo>
                    <a:lnTo>
                      <a:pt x="8347" y="3708"/>
                    </a:lnTo>
                    <a:lnTo>
                      <a:pt x="8216" y="3659"/>
                    </a:lnTo>
                    <a:lnTo>
                      <a:pt x="8085" y="3663"/>
                    </a:lnTo>
                    <a:lnTo>
                      <a:pt x="8103" y="3621"/>
                    </a:lnTo>
                    <a:lnTo>
                      <a:pt x="7999" y="3601"/>
                    </a:lnTo>
                    <a:lnTo>
                      <a:pt x="7942" y="3607"/>
                    </a:lnTo>
                    <a:lnTo>
                      <a:pt x="7839" y="3552"/>
                    </a:lnTo>
                    <a:lnTo>
                      <a:pt x="7701" y="3478"/>
                    </a:lnTo>
                    <a:lnTo>
                      <a:pt x="7644" y="3449"/>
                    </a:lnTo>
                    <a:lnTo>
                      <a:pt x="7479" y="3483"/>
                    </a:lnTo>
                    <a:lnTo>
                      <a:pt x="7417" y="3437"/>
                    </a:lnTo>
                    <a:lnTo>
                      <a:pt x="7263" y="3407"/>
                    </a:lnTo>
                    <a:close/>
                    <a:moveTo>
                      <a:pt x="8953" y="3732"/>
                    </a:moveTo>
                    <a:lnTo>
                      <a:pt x="8812" y="3739"/>
                    </a:lnTo>
                    <a:lnTo>
                      <a:pt x="8787" y="3766"/>
                    </a:lnTo>
                    <a:lnTo>
                      <a:pt x="8630" y="3750"/>
                    </a:lnTo>
                    <a:lnTo>
                      <a:pt x="8521" y="3752"/>
                    </a:lnTo>
                    <a:lnTo>
                      <a:pt x="8477" y="3794"/>
                    </a:lnTo>
                    <a:lnTo>
                      <a:pt x="8590" y="3811"/>
                    </a:lnTo>
                    <a:lnTo>
                      <a:pt x="8585" y="3868"/>
                    </a:lnTo>
                    <a:lnTo>
                      <a:pt x="8662" y="3927"/>
                    </a:lnTo>
                    <a:lnTo>
                      <a:pt x="8595" y="3964"/>
                    </a:lnTo>
                    <a:lnTo>
                      <a:pt x="8459" y="3961"/>
                    </a:lnTo>
                    <a:lnTo>
                      <a:pt x="8292" y="3952"/>
                    </a:lnTo>
                    <a:lnTo>
                      <a:pt x="8272" y="4001"/>
                    </a:lnTo>
                    <a:lnTo>
                      <a:pt x="8366" y="4042"/>
                    </a:lnTo>
                    <a:lnTo>
                      <a:pt x="8453" y="4008"/>
                    </a:lnTo>
                    <a:lnTo>
                      <a:pt x="8565" y="4011"/>
                    </a:lnTo>
                    <a:lnTo>
                      <a:pt x="8652" y="3996"/>
                    </a:lnTo>
                    <a:lnTo>
                      <a:pt x="8772" y="4015"/>
                    </a:lnTo>
                    <a:lnTo>
                      <a:pt x="8778" y="4058"/>
                    </a:lnTo>
                    <a:lnTo>
                      <a:pt x="8825" y="4079"/>
                    </a:lnTo>
                    <a:lnTo>
                      <a:pt x="8905" y="3973"/>
                    </a:lnTo>
                    <a:lnTo>
                      <a:pt x="8967" y="3947"/>
                    </a:lnTo>
                    <a:lnTo>
                      <a:pt x="8992" y="3983"/>
                    </a:lnTo>
                    <a:lnTo>
                      <a:pt x="9065" y="3969"/>
                    </a:lnTo>
                    <a:lnTo>
                      <a:pt x="9098" y="3941"/>
                    </a:lnTo>
                    <a:lnTo>
                      <a:pt x="9159" y="3946"/>
                    </a:lnTo>
                    <a:lnTo>
                      <a:pt x="9245" y="3936"/>
                    </a:lnTo>
                    <a:lnTo>
                      <a:pt x="9330" y="3966"/>
                    </a:lnTo>
                    <a:lnTo>
                      <a:pt x="9401" y="3902"/>
                    </a:lnTo>
                    <a:lnTo>
                      <a:pt x="9314" y="3850"/>
                    </a:lnTo>
                    <a:lnTo>
                      <a:pt x="9231" y="3848"/>
                    </a:lnTo>
                    <a:lnTo>
                      <a:pt x="9240" y="3803"/>
                    </a:lnTo>
                    <a:lnTo>
                      <a:pt x="9139" y="3809"/>
                    </a:lnTo>
                    <a:lnTo>
                      <a:pt x="9108" y="3759"/>
                    </a:lnTo>
                    <a:lnTo>
                      <a:pt x="9059" y="3766"/>
                    </a:lnTo>
                    <a:lnTo>
                      <a:pt x="8953" y="3732"/>
                    </a:lnTo>
                    <a:close/>
                    <a:moveTo>
                      <a:pt x="9778" y="3905"/>
                    </a:moveTo>
                    <a:lnTo>
                      <a:pt x="9627" y="3909"/>
                    </a:lnTo>
                    <a:lnTo>
                      <a:pt x="9600" y="3932"/>
                    </a:lnTo>
                    <a:lnTo>
                      <a:pt x="9608" y="3996"/>
                    </a:lnTo>
                    <a:lnTo>
                      <a:pt x="9718" y="3988"/>
                    </a:lnTo>
                    <a:lnTo>
                      <a:pt x="9857" y="3986"/>
                    </a:lnTo>
                    <a:lnTo>
                      <a:pt x="9904" y="3947"/>
                    </a:lnTo>
                    <a:lnTo>
                      <a:pt x="9873" y="3917"/>
                    </a:lnTo>
                    <a:lnTo>
                      <a:pt x="9778" y="3905"/>
                    </a:lnTo>
                    <a:close/>
                    <a:moveTo>
                      <a:pt x="7671" y="4025"/>
                    </a:moveTo>
                    <a:lnTo>
                      <a:pt x="7593" y="4043"/>
                    </a:lnTo>
                    <a:lnTo>
                      <a:pt x="7568" y="4079"/>
                    </a:lnTo>
                    <a:lnTo>
                      <a:pt x="7666" y="4124"/>
                    </a:lnTo>
                    <a:lnTo>
                      <a:pt x="7765" y="4139"/>
                    </a:lnTo>
                    <a:lnTo>
                      <a:pt x="7822" y="4109"/>
                    </a:lnTo>
                    <a:lnTo>
                      <a:pt x="7949" y="4095"/>
                    </a:lnTo>
                    <a:lnTo>
                      <a:pt x="7923" y="4057"/>
                    </a:lnTo>
                    <a:lnTo>
                      <a:pt x="7831" y="4028"/>
                    </a:lnTo>
                    <a:lnTo>
                      <a:pt x="7711" y="4026"/>
                    </a:lnTo>
                    <a:lnTo>
                      <a:pt x="7671" y="4025"/>
                    </a:lnTo>
                    <a:close/>
                    <a:moveTo>
                      <a:pt x="10751" y="5105"/>
                    </a:moveTo>
                    <a:lnTo>
                      <a:pt x="10640" y="5126"/>
                    </a:lnTo>
                    <a:lnTo>
                      <a:pt x="10645" y="5191"/>
                    </a:lnTo>
                    <a:lnTo>
                      <a:pt x="10590" y="5237"/>
                    </a:lnTo>
                    <a:lnTo>
                      <a:pt x="10623" y="5252"/>
                    </a:lnTo>
                    <a:lnTo>
                      <a:pt x="10785" y="5235"/>
                    </a:lnTo>
                    <a:lnTo>
                      <a:pt x="10792" y="5112"/>
                    </a:lnTo>
                    <a:lnTo>
                      <a:pt x="10751" y="5105"/>
                    </a:lnTo>
                    <a:close/>
                    <a:moveTo>
                      <a:pt x="10935" y="16604"/>
                    </a:moveTo>
                    <a:lnTo>
                      <a:pt x="10857" y="16670"/>
                    </a:lnTo>
                    <a:lnTo>
                      <a:pt x="10755" y="16626"/>
                    </a:lnTo>
                    <a:lnTo>
                      <a:pt x="10605" y="16725"/>
                    </a:lnTo>
                    <a:lnTo>
                      <a:pt x="10662" y="16801"/>
                    </a:lnTo>
                    <a:lnTo>
                      <a:pt x="10768" y="16727"/>
                    </a:lnTo>
                    <a:lnTo>
                      <a:pt x="10820" y="16787"/>
                    </a:lnTo>
                    <a:lnTo>
                      <a:pt x="10985" y="16740"/>
                    </a:lnTo>
                    <a:lnTo>
                      <a:pt x="11026" y="16683"/>
                    </a:lnTo>
                    <a:lnTo>
                      <a:pt x="10935" y="16604"/>
                    </a:lnTo>
                    <a:close/>
                    <a:moveTo>
                      <a:pt x="9632" y="16850"/>
                    </a:moveTo>
                    <a:lnTo>
                      <a:pt x="9531" y="16924"/>
                    </a:lnTo>
                    <a:lnTo>
                      <a:pt x="9506" y="17038"/>
                    </a:lnTo>
                    <a:lnTo>
                      <a:pt x="9457" y="17116"/>
                    </a:lnTo>
                    <a:lnTo>
                      <a:pt x="9297" y="17065"/>
                    </a:lnTo>
                    <a:lnTo>
                      <a:pt x="9117" y="16966"/>
                    </a:lnTo>
                    <a:lnTo>
                      <a:pt x="9014" y="16939"/>
                    </a:lnTo>
                    <a:lnTo>
                      <a:pt x="9206" y="17111"/>
                    </a:lnTo>
                    <a:lnTo>
                      <a:pt x="9336" y="17191"/>
                    </a:lnTo>
                    <a:lnTo>
                      <a:pt x="9490" y="17274"/>
                    </a:lnTo>
                    <a:lnTo>
                      <a:pt x="9610" y="17292"/>
                    </a:lnTo>
                    <a:lnTo>
                      <a:pt x="9696" y="17338"/>
                    </a:lnTo>
                    <a:lnTo>
                      <a:pt x="9817" y="17351"/>
                    </a:lnTo>
                    <a:lnTo>
                      <a:pt x="9908" y="17299"/>
                    </a:lnTo>
                    <a:lnTo>
                      <a:pt x="9940" y="17232"/>
                    </a:lnTo>
                    <a:lnTo>
                      <a:pt x="10002" y="17287"/>
                    </a:lnTo>
                    <a:lnTo>
                      <a:pt x="10106" y="17277"/>
                    </a:lnTo>
                    <a:lnTo>
                      <a:pt x="10155" y="17197"/>
                    </a:lnTo>
                    <a:lnTo>
                      <a:pt x="9994" y="17158"/>
                    </a:lnTo>
                    <a:lnTo>
                      <a:pt x="9837" y="17064"/>
                    </a:lnTo>
                    <a:lnTo>
                      <a:pt x="9770" y="16942"/>
                    </a:lnTo>
                    <a:lnTo>
                      <a:pt x="9718" y="16867"/>
                    </a:lnTo>
                    <a:lnTo>
                      <a:pt x="9632" y="16850"/>
                    </a:lnTo>
                    <a:close/>
                    <a:moveTo>
                      <a:pt x="9876" y="19304"/>
                    </a:moveTo>
                    <a:lnTo>
                      <a:pt x="9815" y="19328"/>
                    </a:lnTo>
                    <a:lnTo>
                      <a:pt x="9788" y="19392"/>
                    </a:lnTo>
                    <a:lnTo>
                      <a:pt x="9812" y="19494"/>
                    </a:lnTo>
                    <a:lnTo>
                      <a:pt x="9819" y="19541"/>
                    </a:lnTo>
                    <a:lnTo>
                      <a:pt x="9815" y="19607"/>
                    </a:lnTo>
                    <a:lnTo>
                      <a:pt x="9741" y="19605"/>
                    </a:lnTo>
                    <a:lnTo>
                      <a:pt x="9702" y="19624"/>
                    </a:lnTo>
                    <a:lnTo>
                      <a:pt x="9650" y="19676"/>
                    </a:lnTo>
                    <a:lnTo>
                      <a:pt x="9671" y="19726"/>
                    </a:lnTo>
                    <a:lnTo>
                      <a:pt x="9726" y="19758"/>
                    </a:lnTo>
                    <a:lnTo>
                      <a:pt x="9787" y="19738"/>
                    </a:lnTo>
                    <a:lnTo>
                      <a:pt x="9852" y="19716"/>
                    </a:lnTo>
                    <a:lnTo>
                      <a:pt x="9835" y="19767"/>
                    </a:lnTo>
                    <a:lnTo>
                      <a:pt x="9911" y="19765"/>
                    </a:lnTo>
                    <a:lnTo>
                      <a:pt x="9974" y="19738"/>
                    </a:lnTo>
                    <a:lnTo>
                      <a:pt x="10039" y="19718"/>
                    </a:lnTo>
                    <a:lnTo>
                      <a:pt x="10049" y="19671"/>
                    </a:lnTo>
                    <a:lnTo>
                      <a:pt x="10054" y="19622"/>
                    </a:lnTo>
                    <a:lnTo>
                      <a:pt x="10037" y="19567"/>
                    </a:lnTo>
                    <a:lnTo>
                      <a:pt x="10012" y="19509"/>
                    </a:lnTo>
                    <a:lnTo>
                      <a:pt x="9982" y="19455"/>
                    </a:lnTo>
                    <a:lnTo>
                      <a:pt x="9945" y="19398"/>
                    </a:lnTo>
                    <a:lnTo>
                      <a:pt x="9920" y="19351"/>
                    </a:lnTo>
                    <a:lnTo>
                      <a:pt x="9876" y="19304"/>
                    </a:lnTo>
                    <a:close/>
                    <a:moveTo>
                      <a:pt x="8448" y="19897"/>
                    </a:moveTo>
                    <a:lnTo>
                      <a:pt x="8406" y="19922"/>
                    </a:lnTo>
                    <a:lnTo>
                      <a:pt x="8337" y="19922"/>
                    </a:lnTo>
                    <a:lnTo>
                      <a:pt x="8258" y="19932"/>
                    </a:lnTo>
                    <a:lnTo>
                      <a:pt x="8181" y="19934"/>
                    </a:lnTo>
                    <a:lnTo>
                      <a:pt x="8171" y="19962"/>
                    </a:lnTo>
                    <a:lnTo>
                      <a:pt x="8245" y="19999"/>
                    </a:lnTo>
                    <a:lnTo>
                      <a:pt x="8315" y="20006"/>
                    </a:lnTo>
                    <a:lnTo>
                      <a:pt x="8371" y="19982"/>
                    </a:lnTo>
                    <a:lnTo>
                      <a:pt x="8435" y="19972"/>
                    </a:lnTo>
                    <a:lnTo>
                      <a:pt x="8491" y="19952"/>
                    </a:lnTo>
                    <a:lnTo>
                      <a:pt x="8538" y="19952"/>
                    </a:lnTo>
                    <a:lnTo>
                      <a:pt x="8448" y="19897"/>
                    </a:lnTo>
                    <a:close/>
                    <a:moveTo>
                      <a:pt x="7743" y="20371"/>
                    </a:moveTo>
                    <a:lnTo>
                      <a:pt x="7735" y="20407"/>
                    </a:lnTo>
                    <a:lnTo>
                      <a:pt x="7671" y="20415"/>
                    </a:lnTo>
                    <a:lnTo>
                      <a:pt x="7608" y="20420"/>
                    </a:lnTo>
                    <a:lnTo>
                      <a:pt x="7656" y="20452"/>
                    </a:lnTo>
                    <a:lnTo>
                      <a:pt x="7741" y="20465"/>
                    </a:lnTo>
                    <a:lnTo>
                      <a:pt x="7794" y="20450"/>
                    </a:lnTo>
                    <a:lnTo>
                      <a:pt x="7782" y="20412"/>
                    </a:lnTo>
                    <a:lnTo>
                      <a:pt x="7743" y="20371"/>
                    </a:lnTo>
                    <a:close/>
                    <a:moveTo>
                      <a:pt x="11054" y="20398"/>
                    </a:moveTo>
                    <a:lnTo>
                      <a:pt x="10983" y="20415"/>
                    </a:lnTo>
                    <a:lnTo>
                      <a:pt x="10963" y="20413"/>
                    </a:lnTo>
                    <a:lnTo>
                      <a:pt x="10920" y="20454"/>
                    </a:lnTo>
                    <a:lnTo>
                      <a:pt x="10881" y="20489"/>
                    </a:lnTo>
                    <a:lnTo>
                      <a:pt x="10849" y="20526"/>
                    </a:lnTo>
                    <a:lnTo>
                      <a:pt x="10808" y="20568"/>
                    </a:lnTo>
                    <a:lnTo>
                      <a:pt x="10766" y="20598"/>
                    </a:lnTo>
                    <a:lnTo>
                      <a:pt x="10686" y="20622"/>
                    </a:lnTo>
                    <a:lnTo>
                      <a:pt x="10669" y="20662"/>
                    </a:lnTo>
                    <a:lnTo>
                      <a:pt x="10699" y="20696"/>
                    </a:lnTo>
                    <a:lnTo>
                      <a:pt x="10768" y="20708"/>
                    </a:lnTo>
                    <a:lnTo>
                      <a:pt x="10839" y="20694"/>
                    </a:lnTo>
                    <a:lnTo>
                      <a:pt x="10909" y="20678"/>
                    </a:lnTo>
                    <a:lnTo>
                      <a:pt x="10973" y="20659"/>
                    </a:lnTo>
                    <a:lnTo>
                      <a:pt x="11042" y="20634"/>
                    </a:lnTo>
                    <a:lnTo>
                      <a:pt x="11074" y="20583"/>
                    </a:lnTo>
                    <a:lnTo>
                      <a:pt x="11098" y="20541"/>
                    </a:lnTo>
                    <a:lnTo>
                      <a:pt x="11122" y="20477"/>
                    </a:lnTo>
                    <a:lnTo>
                      <a:pt x="11101" y="20428"/>
                    </a:lnTo>
                    <a:lnTo>
                      <a:pt x="11054" y="20398"/>
                    </a:lnTo>
                    <a:close/>
                    <a:moveTo>
                      <a:pt x="7484" y="20487"/>
                    </a:moveTo>
                    <a:lnTo>
                      <a:pt x="7502" y="20518"/>
                    </a:lnTo>
                    <a:lnTo>
                      <a:pt x="7582" y="20516"/>
                    </a:lnTo>
                    <a:lnTo>
                      <a:pt x="7632" y="20501"/>
                    </a:lnTo>
                    <a:lnTo>
                      <a:pt x="7654" y="20494"/>
                    </a:lnTo>
                    <a:lnTo>
                      <a:pt x="7548" y="20489"/>
                    </a:lnTo>
                    <a:lnTo>
                      <a:pt x="7484" y="20487"/>
                    </a:lnTo>
                    <a:close/>
                    <a:moveTo>
                      <a:pt x="10472" y="20553"/>
                    </a:moveTo>
                    <a:lnTo>
                      <a:pt x="10450" y="20588"/>
                    </a:lnTo>
                    <a:lnTo>
                      <a:pt x="10423" y="20630"/>
                    </a:lnTo>
                    <a:lnTo>
                      <a:pt x="10352" y="20620"/>
                    </a:lnTo>
                    <a:lnTo>
                      <a:pt x="10278" y="20617"/>
                    </a:lnTo>
                    <a:lnTo>
                      <a:pt x="10298" y="20647"/>
                    </a:lnTo>
                    <a:lnTo>
                      <a:pt x="10298" y="20651"/>
                    </a:lnTo>
                    <a:lnTo>
                      <a:pt x="10340" y="20683"/>
                    </a:lnTo>
                    <a:lnTo>
                      <a:pt x="10409" y="20678"/>
                    </a:lnTo>
                    <a:lnTo>
                      <a:pt x="10473" y="20691"/>
                    </a:lnTo>
                    <a:lnTo>
                      <a:pt x="10489" y="20647"/>
                    </a:lnTo>
                    <a:lnTo>
                      <a:pt x="10504" y="20595"/>
                    </a:lnTo>
                    <a:lnTo>
                      <a:pt x="10472" y="20553"/>
                    </a:ln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169" name="Folha"/>
              <p:cNvSpPr/>
              <p:nvPr/>
            </p:nvSpPr>
            <p:spPr>
              <a:xfrm>
                <a:off x="1244432" y="3198358"/>
                <a:ext cx="328399" cy="917431"/>
              </a:xfrm>
              <a:custGeom>
                <a:avLst/>
                <a:gdLst/>
                <a:ahLst/>
                <a:cxnLst>
                  <a:cxn ang="0">
                    <a:pos x="wd2" y="hd2"/>
                  </a:cxn>
                  <a:cxn ang="5400000">
                    <a:pos x="wd2" y="hd2"/>
                  </a:cxn>
                  <a:cxn ang="10800000">
                    <a:pos x="wd2" y="hd2"/>
                  </a:cxn>
                  <a:cxn ang="16200000">
                    <a:pos x="wd2" y="hd2"/>
                  </a:cxn>
                </a:cxnLst>
                <a:rect l="0" t="0" r="r" b="b"/>
                <a:pathLst>
                  <a:path w="16693" h="21217" fill="norm" stroke="1" extrusionOk="0">
                    <a:moveTo>
                      <a:pt x="10933" y="0"/>
                    </a:moveTo>
                    <a:cubicBezTo>
                      <a:pt x="-4426" y="5413"/>
                      <a:pt x="-1243" y="13502"/>
                      <a:pt x="6156" y="16481"/>
                    </a:cubicBezTo>
                    <a:cubicBezTo>
                      <a:pt x="6053" y="18357"/>
                      <a:pt x="6196" y="20047"/>
                      <a:pt x="6853" y="20912"/>
                    </a:cubicBezTo>
                    <a:cubicBezTo>
                      <a:pt x="7205" y="21600"/>
                      <a:pt x="9849" y="20972"/>
                      <a:pt x="9495" y="20530"/>
                    </a:cubicBezTo>
                    <a:cubicBezTo>
                      <a:pt x="9277" y="20257"/>
                      <a:pt x="7814" y="19339"/>
                      <a:pt x="7648" y="16469"/>
                    </a:cubicBezTo>
                    <a:cubicBezTo>
                      <a:pt x="10014" y="15780"/>
                      <a:pt x="16336" y="13638"/>
                      <a:pt x="16668" y="10353"/>
                    </a:cubicBezTo>
                    <a:cubicBezTo>
                      <a:pt x="17174" y="5343"/>
                      <a:pt x="9883" y="5481"/>
                      <a:pt x="10933" y="0"/>
                    </a:cubicBez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170" name="Turbina eólica"/>
              <p:cNvSpPr/>
              <p:nvPr/>
            </p:nvSpPr>
            <p:spPr>
              <a:xfrm>
                <a:off x="1859024" y="4058065"/>
                <a:ext cx="560921" cy="1061470"/>
              </a:xfrm>
              <a:custGeom>
                <a:avLst/>
                <a:gdLst/>
                <a:ahLst/>
                <a:cxnLst>
                  <a:cxn ang="0">
                    <a:pos x="wd2" y="hd2"/>
                  </a:cxn>
                  <a:cxn ang="5400000">
                    <a:pos x="wd2" y="hd2"/>
                  </a:cxn>
                  <a:cxn ang="10800000">
                    <a:pos x="wd2" y="hd2"/>
                  </a:cxn>
                  <a:cxn ang="16200000">
                    <a:pos x="wd2" y="hd2"/>
                  </a:cxn>
                </a:cxnLst>
                <a:rect l="0" t="0" r="r" b="b"/>
                <a:pathLst>
                  <a:path w="21600" h="21597" fill="norm" stroke="1" extrusionOk="0">
                    <a:moveTo>
                      <a:pt x="10800" y="0"/>
                    </a:moveTo>
                    <a:lnTo>
                      <a:pt x="10302" y="476"/>
                    </a:lnTo>
                    <a:lnTo>
                      <a:pt x="9705" y="5754"/>
                    </a:lnTo>
                    <a:cubicBezTo>
                      <a:pt x="9310" y="5911"/>
                      <a:pt x="9037" y="6148"/>
                      <a:pt x="8973" y="6420"/>
                    </a:cubicBezTo>
                    <a:lnTo>
                      <a:pt x="8919" y="6413"/>
                    </a:lnTo>
                    <a:lnTo>
                      <a:pt x="533" y="9320"/>
                    </a:lnTo>
                    <a:lnTo>
                      <a:pt x="0" y="9786"/>
                    </a:lnTo>
                    <a:lnTo>
                      <a:pt x="1028" y="9778"/>
                    </a:lnTo>
                    <a:lnTo>
                      <a:pt x="9989" y="7426"/>
                    </a:lnTo>
                    <a:cubicBezTo>
                      <a:pt x="10047" y="7441"/>
                      <a:pt x="10107" y="7454"/>
                      <a:pt x="10168" y="7466"/>
                    </a:cubicBezTo>
                    <a:lnTo>
                      <a:pt x="9047" y="21585"/>
                    </a:lnTo>
                    <a:cubicBezTo>
                      <a:pt x="9047" y="21585"/>
                      <a:pt x="9880" y="21594"/>
                      <a:pt x="10398" y="21593"/>
                    </a:cubicBezTo>
                    <a:lnTo>
                      <a:pt x="10398" y="21597"/>
                    </a:lnTo>
                    <a:cubicBezTo>
                      <a:pt x="10433" y="21595"/>
                      <a:pt x="10746" y="21594"/>
                      <a:pt x="11001" y="21593"/>
                    </a:cubicBezTo>
                    <a:cubicBezTo>
                      <a:pt x="11464" y="21600"/>
                      <a:pt x="12566" y="21593"/>
                      <a:pt x="12566" y="21593"/>
                    </a:cubicBezTo>
                    <a:lnTo>
                      <a:pt x="11432" y="7478"/>
                    </a:lnTo>
                    <a:cubicBezTo>
                      <a:pt x="11503" y="7465"/>
                      <a:pt x="11573" y="7449"/>
                      <a:pt x="11640" y="7432"/>
                    </a:cubicBezTo>
                    <a:lnTo>
                      <a:pt x="20572" y="9778"/>
                    </a:lnTo>
                    <a:lnTo>
                      <a:pt x="21600" y="9786"/>
                    </a:lnTo>
                    <a:lnTo>
                      <a:pt x="21067" y="9320"/>
                    </a:lnTo>
                    <a:lnTo>
                      <a:pt x="12687" y="6415"/>
                    </a:lnTo>
                    <a:cubicBezTo>
                      <a:pt x="12618" y="6130"/>
                      <a:pt x="12319" y="5884"/>
                      <a:pt x="11892" y="5728"/>
                    </a:cubicBezTo>
                    <a:lnTo>
                      <a:pt x="11298" y="476"/>
                    </a:lnTo>
                    <a:lnTo>
                      <a:pt x="10800" y="0"/>
                    </a:lnTo>
                    <a:close/>
                    <a:moveTo>
                      <a:pt x="11135" y="6216"/>
                    </a:moveTo>
                    <a:cubicBezTo>
                      <a:pt x="11363" y="6276"/>
                      <a:pt x="11522" y="6398"/>
                      <a:pt x="11522" y="6541"/>
                    </a:cubicBezTo>
                    <a:cubicBezTo>
                      <a:pt x="11522" y="6542"/>
                      <a:pt x="11522" y="6543"/>
                      <a:pt x="11522" y="6543"/>
                    </a:cubicBezTo>
                    <a:lnTo>
                      <a:pt x="11071" y="6594"/>
                    </a:lnTo>
                    <a:lnTo>
                      <a:pt x="11225" y="6840"/>
                    </a:lnTo>
                    <a:cubicBezTo>
                      <a:pt x="11113" y="6882"/>
                      <a:pt x="10976" y="6908"/>
                      <a:pt x="10829" y="6908"/>
                    </a:cubicBezTo>
                    <a:cubicBezTo>
                      <a:pt x="10659" y="6908"/>
                      <a:pt x="10508" y="6873"/>
                      <a:pt x="10388" y="6820"/>
                    </a:cubicBezTo>
                    <a:lnTo>
                      <a:pt x="10529" y="6594"/>
                    </a:lnTo>
                    <a:lnTo>
                      <a:pt x="10142" y="6550"/>
                    </a:lnTo>
                    <a:cubicBezTo>
                      <a:pt x="10142" y="6547"/>
                      <a:pt x="10139" y="6544"/>
                      <a:pt x="10139" y="6541"/>
                    </a:cubicBezTo>
                    <a:cubicBezTo>
                      <a:pt x="10139" y="6407"/>
                      <a:pt x="10278" y="6291"/>
                      <a:pt x="10484" y="6228"/>
                    </a:cubicBezTo>
                    <a:lnTo>
                      <a:pt x="10800" y="6413"/>
                    </a:lnTo>
                    <a:lnTo>
                      <a:pt x="11135" y="6216"/>
                    </a:ln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171" name="Conífera"/>
              <p:cNvSpPr/>
              <p:nvPr/>
            </p:nvSpPr>
            <p:spPr>
              <a:xfrm>
                <a:off x="5582092" y="2421866"/>
                <a:ext cx="870128" cy="1471809"/>
              </a:xfrm>
              <a:custGeom>
                <a:avLst/>
                <a:gdLst/>
                <a:ahLst/>
                <a:cxnLst>
                  <a:cxn ang="0">
                    <a:pos x="wd2" y="hd2"/>
                  </a:cxn>
                  <a:cxn ang="5400000">
                    <a:pos x="wd2" y="hd2"/>
                  </a:cxn>
                  <a:cxn ang="10800000">
                    <a:pos x="wd2" y="hd2"/>
                  </a:cxn>
                  <a:cxn ang="16200000">
                    <a:pos x="wd2" y="hd2"/>
                  </a:cxn>
                </a:cxnLst>
                <a:rect l="0" t="0" r="r" b="b"/>
                <a:pathLst>
                  <a:path w="21541" h="21600" fill="norm" stroke="1" extrusionOk="0">
                    <a:moveTo>
                      <a:pt x="10621" y="0"/>
                    </a:moveTo>
                    <a:cubicBezTo>
                      <a:pt x="10617" y="23"/>
                      <a:pt x="10614" y="44"/>
                      <a:pt x="10610" y="67"/>
                    </a:cubicBezTo>
                    <a:cubicBezTo>
                      <a:pt x="10104" y="2030"/>
                      <a:pt x="9595" y="3050"/>
                      <a:pt x="9030" y="3538"/>
                    </a:cubicBezTo>
                    <a:cubicBezTo>
                      <a:pt x="9188" y="3538"/>
                      <a:pt x="9363" y="3511"/>
                      <a:pt x="9528" y="3474"/>
                    </a:cubicBezTo>
                    <a:cubicBezTo>
                      <a:pt x="8596" y="4832"/>
                      <a:pt x="7424" y="5534"/>
                      <a:pt x="6527" y="6163"/>
                    </a:cubicBezTo>
                    <a:cubicBezTo>
                      <a:pt x="6868" y="6119"/>
                      <a:pt x="7802" y="5974"/>
                      <a:pt x="8230" y="5855"/>
                    </a:cubicBezTo>
                    <a:cubicBezTo>
                      <a:pt x="7748" y="6276"/>
                      <a:pt x="6954" y="6634"/>
                      <a:pt x="6954" y="6634"/>
                    </a:cubicBezTo>
                    <a:cubicBezTo>
                      <a:pt x="7138" y="6619"/>
                      <a:pt x="7415" y="6600"/>
                      <a:pt x="7720" y="6547"/>
                    </a:cubicBezTo>
                    <a:cubicBezTo>
                      <a:pt x="7091" y="7137"/>
                      <a:pt x="6251" y="7713"/>
                      <a:pt x="5561" y="8125"/>
                    </a:cubicBezTo>
                    <a:cubicBezTo>
                      <a:pt x="5895" y="8116"/>
                      <a:pt x="6564" y="7999"/>
                      <a:pt x="7009" y="7907"/>
                    </a:cubicBezTo>
                    <a:cubicBezTo>
                      <a:pt x="6411" y="8446"/>
                      <a:pt x="4903" y="8893"/>
                      <a:pt x="4903" y="8893"/>
                    </a:cubicBezTo>
                    <a:cubicBezTo>
                      <a:pt x="5152" y="8900"/>
                      <a:pt x="5550" y="8913"/>
                      <a:pt x="5996" y="8867"/>
                    </a:cubicBezTo>
                    <a:cubicBezTo>
                      <a:pt x="4872" y="9638"/>
                      <a:pt x="3565" y="10259"/>
                      <a:pt x="2901" y="10510"/>
                    </a:cubicBezTo>
                    <a:cubicBezTo>
                      <a:pt x="3687" y="10533"/>
                      <a:pt x="4308" y="10479"/>
                      <a:pt x="4850" y="10385"/>
                    </a:cubicBezTo>
                    <a:cubicBezTo>
                      <a:pt x="4326" y="10617"/>
                      <a:pt x="3807" y="10772"/>
                      <a:pt x="3807" y="10772"/>
                    </a:cubicBezTo>
                    <a:cubicBezTo>
                      <a:pt x="4160" y="10781"/>
                      <a:pt x="4842" y="10804"/>
                      <a:pt x="5509" y="10615"/>
                    </a:cubicBezTo>
                    <a:cubicBezTo>
                      <a:pt x="4554" y="11187"/>
                      <a:pt x="3493" y="11637"/>
                      <a:pt x="2295" y="12014"/>
                    </a:cubicBezTo>
                    <a:cubicBezTo>
                      <a:pt x="3519" y="11959"/>
                      <a:pt x="4122" y="11979"/>
                      <a:pt x="4988" y="11829"/>
                    </a:cubicBezTo>
                    <a:cubicBezTo>
                      <a:pt x="4334" y="12189"/>
                      <a:pt x="3084" y="12413"/>
                      <a:pt x="3084" y="12413"/>
                    </a:cubicBezTo>
                    <a:cubicBezTo>
                      <a:pt x="3383" y="12449"/>
                      <a:pt x="3950" y="12522"/>
                      <a:pt x="4573" y="12429"/>
                    </a:cubicBezTo>
                    <a:cubicBezTo>
                      <a:pt x="3626" y="13059"/>
                      <a:pt x="2798" y="13430"/>
                      <a:pt x="1310" y="13941"/>
                    </a:cubicBezTo>
                    <a:cubicBezTo>
                      <a:pt x="2261" y="14037"/>
                      <a:pt x="3022" y="14027"/>
                      <a:pt x="3903" y="13855"/>
                    </a:cubicBezTo>
                    <a:cubicBezTo>
                      <a:pt x="3441" y="14122"/>
                      <a:pt x="2908" y="14377"/>
                      <a:pt x="2403" y="14495"/>
                    </a:cubicBezTo>
                    <a:cubicBezTo>
                      <a:pt x="2758" y="14526"/>
                      <a:pt x="3146" y="14544"/>
                      <a:pt x="3538" y="14548"/>
                    </a:cubicBezTo>
                    <a:cubicBezTo>
                      <a:pt x="2975" y="14915"/>
                      <a:pt x="1532" y="15372"/>
                      <a:pt x="690" y="15468"/>
                    </a:cubicBezTo>
                    <a:cubicBezTo>
                      <a:pt x="1469" y="15621"/>
                      <a:pt x="1944" y="15682"/>
                      <a:pt x="2829" y="15558"/>
                    </a:cubicBezTo>
                    <a:cubicBezTo>
                      <a:pt x="2034" y="16169"/>
                      <a:pt x="1577" y="16274"/>
                      <a:pt x="222" y="16735"/>
                    </a:cubicBezTo>
                    <a:cubicBezTo>
                      <a:pt x="549" y="16746"/>
                      <a:pt x="1657" y="16760"/>
                      <a:pt x="2445" y="16433"/>
                    </a:cubicBezTo>
                    <a:cubicBezTo>
                      <a:pt x="2217" y="16700"/>
                      <a:pt x="1683" y="16922"/>
                      <a:pt x="1285" y="17066"/>
                    </a:cubicBezTo>
                    <a:cubicBezTo>
                      <a:pt x="1615" y="17066"/>
                      <a:pt x="1944" y="17006"/>
                      <a:pt x="2229" y="16894"/>
                    </a:cubicBezTo>
                    <a:cubicBezTo>
                      <a:pt x="1771" y="17163"/>
                      <a:pt x="1238" y="17373"/>
                      <a:pt x="668" y="17513"/>
                    </a:cubicBezTo>
                    <a:cubicBezTo>
                      <a:pt x="1097" y="17560"/>
                      <a:pt x="2071" y="17636"/>
                      <a:pt x="2608" y="17472"/>
                    </a:cubicBezTo>
                    <a:lnTo>
                      <a:pt x="2638" y="17467"/>
                    </a:lnTo>
                    <a:cubicBezTo>
                      <a:pt x="2011" y="17862"/>
                      <a:pt x="825" y="18003"/>
                      <a:pt x="1" y="17923"/>
                    </a:cubicBezTo>
                    <a:cubicBezTo>
                      <a:pt x="-28" y="17962"/>
                      <a:pt x="714" y="18310"/>
                      <a:pt x="1542" y="18379"/>
                    </a:cubicBezTo>
                    <a:cubicBezTo>
                      <a:pt x="1245" y="18467"/>
                      <a:pt x="906" y="18513"/>
                      <a:pt x="582" y="18499"/>
                    </a:cubicBezTo>
                    <a:cubicBezTo>
                      <a:pt x="1481" y="18739"/>
                      <a:pt x="2039" y="18785"/>
                      <a:pt x="3029" y="18865"/>
                    </a:cubicBezTo>
                    <a:cubicBezTo>
                      <a:pt x="2588" y="19091"/>
                      <a:pt x="2010" y="19186"/>
                      <a:pt x="2010" y="19186"/>
                    </a:cubicBezTo>
                    <a:cubicBezTo>
                      <a:pt x="2010" y="19186"/>
                      <a:pt x="4186" y="19299"/>
                      <a:pt x="5315" y="19147"/>
                    </a:cubicBezTo>
                    <a:cubicBezTo>
                      <a:pt x="4988" y="19390"/>
                      <a:pt x="4449" y="19473"/>
                      <a:pt x="4449" y="19473"/>
                    </a:cubicBezTo>
                    <a:cubicBezTo>
                      <a:pt x="4449" y="19473"/>
                      <a:pt x="7074" y="19640"/>
                      <a:pt x="9273" y="19263"/>
                    </a:cubicBezTo>
                    <a:cubicBezTo>
                      <a:pt x="9277" y="19443"/>
                      <a:pt x="9306" y="21049"/>
                      <a:pt x="9306" y="21600"/>
                    </a:cubicBezTo>
                    <a:lnTo>
                      <a:pt x="11676" y="21600"/>
                    </a:lnTo>
                    <a:lnTo>
                      <a:pt x="11676" y="19306"/>
                    </a:lnTo>
                    <a:cubicBezTo>
                      <a:pt x="13874" y="19629"/>
                      <a:pt x="16600" y="19473"/>
                      <a:pt x="16600" y="19473"/>
                    </a:cubicBezTo>
                    <a:cubicBezTo>
                      <a:pt x="16600" y="19473"/>
                      <a:pt x="16072" y="19496"/>
                      <a:pt x="15235" y="19134"/>
                    </a:cubicBezTo>
                    <a:cubicBezTo>
                      <a:pt x="16407" y="19406"/>
                      <a:pt x="19038" y="19186"/>
                      <a:pt x="19038" y="19186"/>
                    </a:cubicBezTo>
                    <a:cubicBezTo>
                      <a:pt x="19038" y="19186"/>
                      <a:pt x="18653" y="19220"/>
                      <a:pt x="17768" y="18988"/>
                    </a:cubicBezTo>
                    <a:cubicBezTo>
                      <a:pt x="18677" y="19007"/>
                      <a:pt x="19389" y="19078"/>
                      <a:pt x="20696" y="18650"/>
                    </a:cubicBezTo>
                    <a:cubicBezTo>
                      <a:pt x="20282" y="18691"/>
                      <a:pt x="19763" y="18530"/>
                      <a:pt x="19409" y="18422"/>
                    </a:cubicBezTo>
                    <a:cubicBezTo>
                      <a:pt x="20354" y="18360"/>
                      <a:pt x="21572" y="17935"/>
                      <a:pt x="21540" y="17939"/>
                    </a:cubicBezTo>
                    <a:cubicBezTo>
                      <a:pt x="20708" y="18067"/>
                      <a:pt x="19853" y="18090"/>
                      <a:pt x="18701" y="17606"/>
                    </a:cubicBezTo>
                    <a:cubicBezTo>
                      <a:pt x="19559" y="17715"/>
                      <a:pt x="20457" y="17670"/>
                      <a:pt x="21169" y="17431"/>
                    </a:cubicBezTo>
                    <a:cubicBezTo>
                      <a:pt x="20119" y="17251"/>
                      <a:pt x="19385" y="17083"/>
                      <a:pt x="18565" y="16604"/>
                    </a:cubicBezTo>
                    <a:cubicBezTo>
                      <a:pt x="19761" y="16772"/>
                      <a:pt x="20162" y="16732"/>
                      <a:pt x="20682" y="16571"/>
                    </a:cubicBezTo>
                    <a:cubicBezTo>
                      <a:pt x="20036" y="16578"/>
                      <a:pt x="18647" y="16222"/>
                      <a:pt x="18269" y="15821"/>
                    </a:cubicBezTo>
                    <a:cubicBezTo>
                      <a:pt x="19042" y="15936"/>
                      <a:pt x="19570" y="15906"/>
                      <a:pt x="20079" y="15754"/>
                    </a:cubicBezTo>
                    <a:cubicBezTo>
                      <a:pt x="19023" y="15620"/>
                      <a:pt x="18390" y="15410"/>
                      <a:pt x="17588" y="14955"/>
                    </a:cubicBezTo>
                    <a:cubicBezTo>
                      <a:pt x="18238" y="15101"/>
                      <a:pt x="18942" y="15182"/>
                      <a:pt x="19774" y="15037"/>
                    </a:cubicBezTo>
                    <a:cubicBezTo>
                      <a:pt x="18784" y="14789"/>
                      <a:pt x="18079" y="14350"/>
                      <a:pt x="17546" y="14070"/>
                    </a:cubicBezTo>
                    <a:cubicBezTo>
                      <a:pt x="17990" y="14178"/>
                      <a:pt x="18474" y="14174"/>
                      <a:pt x="18892" y="14137"/>
                    </a:cubicBezTo>
                    <a:cubicBezTo>
                      <a:pt x="18497" y="14045"/>
                      <a:pt x="17366" y="13612"/>
                      <a:pt x="16984" y="13412"/>
                    </a:cubicBezTo>
                    <a:cubicBezTo>
                      <a:pt x="17588" y="13460"/>
                      <a:pt x="18896" y="13566"/>
                      <a:pt x="19589" y="13442"/>
                    </a:cubicBezTo>
                    <a:cubicBezTo>
                      <a:pt x="17842" y="12942"/>
                      <a:pt x="17114" y="12475"/>
                      <a:pt x="16218" y="11816"/>
                    </a:cubicBezTo>
                    <a:cubicBezTo>
                      <a:pt x="16859" y="12018"/>
                      <a:pt x="17237" y="12059"/>
                      <a:pt x="18224" y="12059"/>
                    </a:cubicBezTo>
                    <a:cubicBezTo>
                      <a:pt x="17782" y="11886"/>
                      <a:pt x="17111" y="11533"/>
                      <a:pt x="16467" y="11112"/>
                    </a:cubicBezTo>
                    <a:cubicBezTo>
                      <a:pt x="16979" y="11180"/>
                      <a:pt x="17420" y="11208"/>
                      <a:pt x="17685" y="11205"/>
                    </a:cubicBezTo>
                    <a:cubicBezTo>
                      <a:pt x="17685" y="11205"/>
                      <a:pt x="16799" y="10793"/>
                      <a:pt x="16151" y="10277"/>
                    </a:cubicBezTo>
                    <a:cubicBezTo>
                      <a:pt x="16784" y="10420"/>
                      <a:pt x="17190" y="10378"/>
                      <a:pt x="18427" y="10493"/>
                    </a:cubicBezTo>
                    <a:cubicBezTo>
                      <a:pt x="17776" y="10187"/>
                      <a:pt x="16523" y="9477"/>
                      <a:pt x="15468" y="8736"/>
                    </a:cubicBezTo>
                    <a:cubicBezTo>
                      <a:pt x="15724" y="8757"/>
                      <a:pt x="15940" y="8765"/>
                      <a:pt x="16096" y="8764"/>
                    </a:cubicBezTo>
                    <a:cubicBezTo>
                      <a:pt x="16096" y="8764"/>
                      <a:pt x="15264" y="8378"/>
                      <a:pt x="14623" y="7884"/>
                    </a:cubicBezTo>
                    <a:cubicBezTo>
                      <a:pt x="14846" y="7915"/>
                      <a:pt x="15095" y="7938"/>
                      <a:pt x="15393" y="8004"/>
                    </a:cubicBezTo>
                    <a:cubicBezTo>
                      <a:pt x="14734" y="7546"/>
                      <a:pt x="14285" y="7197"/>
                      <a:pt x="13959" y="6906"/>
                    </a:cubicBezTo>
                    <a:cubicBezTo>
                      <a:pt x="14222" y="6939"/>
                      <a:pt x="14447" y="6956"/>
                      <a:pt x="14607" y="6960"/>
                    </a:cubicBezTo>
                    <a:cubicBezTo>
                      <a:pt x="14607" y="6960"/>
                      <a:pt x="14113" y="6696"/>
                      <a:pt x="13621" y="6329"/>
                    </a:cubicBezTo>
                    <a:cubicBezTo>
                      <a:pt x="13992" y="6382"/>
                      <a:pt x="14609" y="6429"/>
                      <a:pt x="14856" y="6470"/>
                    </a:cubicBezTo>
                    <a:cubicBezTo>
                      <a:pt x="14010" y="5822"/>
                      <a:pt x="12722" y="4827"/>
                      <a:pt x="11894" y="3438"/>
                    </a:cubicBezTo>
                    <a:cubicBezTo>
                      <a:pt x="12080" y="3483"/>
                      <a:pt x="12282" y="3518"/>
                      <a:pt x="12464" y="3518"/>
                    </a:cubicBezTo>
                    <a:cubicBezTo>
                      <a:pt x="11894" y="3026"/>
                      <a:pt x="11126" y="1996"/>
                      <a:pt x="10621" y="0"/>
                    </a:cubicBez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172" name="Samambaia"/>
              <p:cNvSpPr/>
              <p:nvPr/>
            </p:nvSpPr>
            <p:spPr>
              <a:xfrm>
                <a:off x="3565436" y="1393783"/>
                <a:ext cx="1252426" cy="1244066"/>
              </a:xfrm>
              <a:custGeom>
                <a:avLst/>
                <a:gdLst/>
                <a:ahLst/>
                <a:cxnLst>
                  <a:cxn ang="0">
                    <a:pos x="wd2" y="hd2"/>
                  </a:cxn>
                  <a:cxn ang="5400000">
                    <a:pos x="wd2" y="hd2"/>
                  </a:cxn>
                  <a:cxn ang="10800000">
                    <a:pos x="wd2" y="hd2"/>
                  </a:cxn>
                  <a:cxn ang="16200000">
                    <a:pos x="wd2" y="hd2"/>
                  </a:cxn>
                </a:cxnLst>
                <a:rect l="0" t="0" r="r" b="b"/>
                <a:pathLst>
                  <a:path w="21017" h="21564" fill="norm" stroke="1" extrusionOk="0">
                    <a:moveTo>
                      <a:pt x="1131" y="0"/>
                    </a:moveTo>
                    <a:cubicBezTo>
                      <a:pt x="1068" y="7"/>
                      <a:pt x="966" y="73"/>
                      <a:pt x="964" y="147"/>
                    </a:cubicBezTo>
                    <a:cubicBezTo>
                      <a:pt x="955" y="622"/>
                      <a:pt x="1126" y="1146"/>
                      <a:pt x="1266" y="1596"/>
                    </a:cubicBezTo>
                    <a:cubicBezTo>
                      <a:pt x="1347" y="1857"/>
                      <a:pt x="1449" y="2074"/>
                      <a:pt x="1560" y="2248"/>
                    </a:cubicBezTo>
                    <a:cubicBezTo>
                      <a:pt x="1375" y="2153"/>
                      <a:pt x="1061" y="2027"/>
                      <a:pt x="594" y="2005"/>
                    </a:cubicBezTo>
                    <a:cubicBezTo>
                      <a:pt x="368" y="1995"/>
                      <a:pt x="143" y="1857"/>
                      <a:pt x="144" y="1855"/>
                    </a:cubicBezTo>
                    <a:cubicBezTo>
                      <a:pt x="145" y="1860"/>
                      <a:pt x="151" y="2591"/>
                      <a:pt x="968" y="2706"/>
                    </a:cubicBezTo>
                    <a:cubicBezTo>
                      <a:pt x="1456" y="2779"/>
                      <a:pt x="1638" y="2764"/>
                      <a:pt x="1715" y="2740"/>
                    </a:cubicBezTo>
                    <a:cubicBezTo>
                      <a:pt x="1781" y="2948"/>
                      <a:pt x="1856" y="3150"/>
                      <a:pt x="1933" y="3350"/>
                    </a:cubicBezTo>
                    <a:cubicBezTo>
                      <a:pt x="1876" y="3342"/>
                      <a:pt x="1827" y="3333"/>
                      <a:pt x="1677" y="3333"/>
                    </a:cubicBezTo>
                    <a:cubicBezTo>
                      <a:pt x="1420" y="3334"/>
                      <a:pt x="1084" y="3363"/>
                      <a:pt x="765" y="3481"/>
                    </a:cubicBezTo>
                    <a:cubicBezTo>
                      <a:pt x="426" y="3607"/>
                      <a:pt x="0" y="3467"/>
                      <a:pt x="0" y="3466"/>
                    </a:cubicBezTo>
                    <a:cubicBezTo>
                      <a:pt x="1" y="3472"/>
                      <a:pt x="48" y="4259"/>
                      <a:pt x="1093" y="3994"/>
                    </a:cubicBezTo>
                    <a:cubicBezTo>
                      <a:pt x="1801" y="3824"/>
                      <a:pt x="2003" y="3732"/>
                      <a:pt x="2067" y="3687"/>
                    </a:cubicBezTo>
                    <a:cubicBezTo>
                      <a:pt x="2147" y="3873"/>
                      <a:pt x="2231" y="4057"/>
                      <a:pt x="2320" y="4236"/>
                    </a:cubicBezTo>
                    <a:cubicBezTo>
                      <a:pt x="2043" y="4260"/>
                      <a:pt x="1536" y="4332"/>
                      <a:pt x="1038" y="4582"/>
                    </a:cubicBezTo>
                    <a:cubicBezTo>
                      <a:pt x="484" y="4859"/>
                      <a:pt x="261" y="4876"/>
                      <a:pt x="261" y="4875"/>
                    </a:cubicBezTo>
                    <a:cubicBezTo>
                      <a:pt x="261" y="4881"/>
                      <a:pt x="384" y="5482"/>
                      <a:pt x="1496" y="5010"/>
                    </a:cubicBezTo>
                    <a:cubicBezTo>
                      <a:pt x="2160" y="4737"/>
                      <a:pt x="2392" y="4611"/>
                      <a:pt x="2485" y="4546"/>
                    </a:cubicBezTo>
                    <a:cubicBezTo>
                      <a:pt x="2583" y="4730"/>
                      <a:pt x="2684" y="4913"/>
                      <a:pt x="2791" y="5091"/>
                    </a:cubicBezTo>
                    <a:cubicBezTo>
                      <a:pt x="2420" y="5158"/>
                      <a:pt x="1691" y="5330"/>
                      <a:pt x="1304" y="5675"/>
                    </a:cubicBezTo>
                    <a:cubicBezTo>
                      <a:pt x="765" y="6143"/>
                      <a:pt x="543" y="6050"/>
                      <a:pt x="544" y="6049"/>
                    </a:cubicBezTo>
                    <a:cubicBezTo>
                      <a:pt x="542" y="6057"/>
                      <a:pt x="659" y="6687"/>
                      <a:pt x="1912" y="6026"/>
                    </a:cubicBezTo>
                    <a:cubicBezTo>
                      <a:pt x="2602" y="5670"/>
                      <a:pt x="2875" y="5499"/>
                      <a:pt x="2994" y="5411"/>
                    </a:cubicBezTo>
                    <a:cubicBezTo>
                      <a:pt x="3107" y="5586"/>
                      <a:pt x="3226" y="5757"/>
                      <a:pt x="3348" y="5926"/>
                    </a:cubicBezTo>
                    <a:cubicBezTo>
                      <a:pt x="2926" y="6040"/>
                      <a:pt x="2079" y="6311"/>
                      <a:pt x="1661" y="6720"/>
                    </a:cubicBezTo>
                    <a:cubicBezTo>
                      <a:pt x="1087" y="7267"/>
                      <a:pt x="809" y="7204"/>
                      <a:pt x="810" y="7203"/>
                    </a:cubicBezTo>
                    <a:cubicBezTo>
                      <a:pt x="807" y="7211"/>
                      <a:pt x="1037" y="7826"/>
                      <a:pt x="2420" y="6998"/>
                    </a:cubicBezTo>
                    <a:cubicBezTo>
                      <a:pt x="3130" y="6579"/>
                      <a:pt x="3443" y="6365"/>
                      <a:pt x="3586" y="6253"/>
                    </a:cubicBezTo>
                    <a:cubicBezTo>
                      <a:pt x="3722" y="6432"/>
                      <a:pt x="3863" y="6608"/>
                      <a:pt x="4008" y="6780"/>
                    </a:cubicBezTo>
                    <a:cubicBezTo>
                      <a:pt x="3577" y="6918"/>
                      <a:pt x="2601" y="7273"/>
                      <a:pt x="2136" y="7759"/>
                    </a:cubicBezTo>
                    <a:cubicBezTo>
                      <a:pt x="1532" y="8374"/>
                      <a:pt x="1200" y="8339"/>
                      <a:pt x="1201" y="8339"/>
                    </a:cubicBezTo>
                    <a:cubicBezTo>
                      <a:pt x="1198" y="8347"/>
                      <a:pt x="1545" y="8944"/>
                      <a:pt x="3049" y="7972"/>
                    </a:cubicBezTo>
                    <a:cubicBezTo>
                      <a:pt x="3796" y="7495"/>
                      <a:pt x="4140" y="7245"/>
                      <a:pt x="4299" y="7112"/>
                    </a:cubicBezTo>
                    <a:cubicBezTo>
                      <a:pt x="4443" y="7275"/>
                      <a:pt x="4589" y="7436"/>
                      <a:pt x="4739" y="7594"/>
                    </a:cubicBezTo>
                    <a:cubicBezTo>
                      <a:pt x="4337" y="7720"/>
                      <a:pt x="3497" y="8046"/>
                      <a:pt x="2695" y="8752"/>
                    </a:cubicBezTo>
                    <a:cubicBezTo>
                      <a:pt x="2005" y="9360"/>
                      <a:pt x="1680" y="9415"/>
                      <a:pt x="1681" y="9416"/>
                    </a:cubicBezTo>
                    <a:cubicBezTo>
                      <a:pt x="1678" y="9423"/>
                      <a:pt x="2142" y="10002"/>
                      <a:pt x="3762" y="8907"/>
                    </a:cubicBezTo>
                    <a:cubicBezTo>
                      <a:pt x="4550" y="8378"/>
                      <a:pt x="4912" y="8103"/>
                      <a:pt x="5083" y="7953"/>
                    </a:cubicBezTo>
                    <a:cubicBezTo>
                      <a:pt x="5232" y="8103"/>
                      <a:pt x="5385" y="8251"/>
                      <a:pt x="5538" y="8398"/>
                    </a:cubicBezTo>
                    <a:cubicBezTo>
                      <a:pt x="5113" y="8563"/>
                      <a:pt x="4223" y="8965"/>
                      <a:pt x="3312" y="9687"/>
                    </a:cubicBezTo>
                    <a:cubicBezTo>
                      <a:pt x="2551" y="10290"/>
                      <a:pt x="2218" y="10421"/>
                      <a:pt x="2219" y="10422"/>
                    </a:cubicBezTo>
                    <a:cubicBezTo>
                      <a:pt x="2216" y="10428"/>
                      <a:pt x="2796" y="10993"/>
                      <a:pt x="4525" y="9793"/>
                    </a:cubicBezTo>
                    <a:cubicBezTo>
                      <a:pt x="5363" y="9215"/>
                      <a:pt x="5743" y="8915"/>
                      <a:pt x="5925" y="8752"/>
                    </a:cubicBezTo>
                    <a:cubicBezTo>
                      <a:pt x="6113" y="8925"/>
                      <a:pt x="6302" y="9098"/>
                      <a:pt x="6494" y="9267"/>
                    </a:cubicBezTo>
                    <a:cubicBezTo>
                      <a:pt x="6006" y="9451"/>
                      <a:pt x="4952" y="9909"/>
                      <a:pt x="4093" y="10674"/>
                    </a:cubicBezTo>
                    <a:cubicBezTo>
                      <a:pt x="3334" y="11351"/>
                      <a:pt x="2925" y="11463"/>
                      <a:pt x="2925" y="11465"/>
                    </a:cubicBezTo>
                    <a:cubicBezTo>
                      <a:pt x="2923" y="11470"/>
                      <a:pt x="3614" y="12021"/>
                      <a:pt x="5454" y="10743"/>
                    </a:cubicBezTo>
                    <a:cubicBezTo>
                      <a:pt x="6344" y="10125"/>
                      <a:pt x="6733" y="9815"/>
                      <a:pt x="6922" y="9643"/>
                    </a:cubicBezTo>
                    <a:cubicBezTo>
                      <a:pt x="7114" y="9809"/>
                      <a:pt x="7309" y="9973"/>
                      <a:pt x="7504" y="10137"/>
                    </a:cubicBezTo>
                    <a:cubicBezTo>
                      <a:pt x="7034" y="10327"/>
                      <a:pt x="5941" y="10837"/>
                      <a:pt x="4858" y="11763"/>
                    </a:cubicBezTo>
                    <a:cubicBezTo>
                      <a:pt x="4033" y="12469"/>
                      <a:pt x="3595" y="12650"/>
                      <a:pt x="3596" y="12652"/>
                    </a:cubicBezTo>
                    <a:cubicBezTo>
                      <a:pt x="3594" y="12655"/>
                      <a:pt x="4444" y="13201"/>
                      <a:pt x="6416" y="11776"/>
                    </a:cubicBezTo>
                    <a:cubicBezTo>
                      <a:pt x="7374" y="11079"/>
                      <a:pt x="7789" y="10729"/>
                      <a:pt x="7982" y="10540"/>
                    </a:cubicBezTo>
                    <a:cubicBezTo>
                      <a:pt x="8229" y="10744"/>
                      <a:pt x="8475" y="10948"/>
                      <a:pt x="8722" y="11153"/>
                    </a:cubicBezTo>
                    <a:cubicBezTo>
                      <a:pt x="8194" y="11323"/>
                      <a:pt x="6958" y="11808"/>
                      <a:pt x="5781" y="12819"/>
                    </a:cubicBezTo>
                    <a:cubicBezTo>
                      <a:pt x="4907" y="13570"/>
                      <a:pt x="4388" y="13721"/>
                      <a:pt x="4388" y="13724"/>
                    </a:cubicBezTo>
                    <a:cubicBezTo>
                      <a:pt x="4389" y="13725"/>
                      <a:pt x="5316" y="14304"/>
                      <a:pt x="7493" y="12868"/>
                    </a:cubicBezTo>
                    <a:cubicBezTo>
                      <a:pt x="8587" y="12141"/>
                      <a:pt x="9046" y="11782"/>
                      <a:pt x="9251" y="11593"/>
                    </a:cubicBezTo>
                    <a:cubicBezTo>
                      <a:pt x="9497" y="11798"/>
                      <a:pt x="9739" y="12005"/>
                      <a:pt x="9982" y="12213"/>
                    </a:cubicBezTo>
                    <a:cubicBezTo>
                      <a:pt x="9426" y="12340"/>
                      <a:pt x="8196" y="12746"/>
                      <a:pt x="6754" y="13889"/>
                    </a:cubicBezTo>
                    <a:cubicBezTo>
                      <a:pt x="5799" y="14646"/>
                      <a:pt x="5226" y="14790"/>
                      <a:pt x="5227" y="14794"/>
                    </a:cubicBezTo>
                    <a:cubicBezTo>
                      <a:pt x="5231" y="14793"/>
                      <a:pt x="6211" y="15420"/>
                      <a:pt x="8594" y="14002"/>
                    </a:cubicBezTo>
                    <a:cubicBezTo>
                      <a:pt x="9826" y="13261"/>
                      <a:pt x="10332" y="12898"/>
                      <a:pt x="10551" y="12710"/>
                    </a:cubicBezTo>
                    <a:cubicBezTo>
                      <a:pt x="10826" y="12953"/>
                      <a:pt x="11099" y="13199"/>
                      <a:pt x="11363" y="13449"/>
                    </a:cubicBezTo>
                    <a:cubicBezTo>
                      <a:pt x="10758" y="13591"/>
                      <a:pt x="9280" y="14037"/>
                      <a:pt x="7814" y="15035"/>
                    </a:cubicBezTo>
                    <a:cubicBezTo>
                      <a:pt x="6752" y="15758"/>
                      <a:pt x="6154" y="15908"/>
                      <a:pt x="6155" y="15913"/>
                    </a:cubicBezTo>
                    <a:cubicBezTo>
                      <a:pt x="6163" y="15909"/>
                      <a:pt x="7159" y="16607"/>
                      <a:pt x="9747" y="15249"/>
                    </a:cubicBezTo>
                    <a:cubicBezTo>
                      <a:pt x="11147" y="14505"/>
                      <a:pt x="11681" y="14156"/>
                      <a:pt x="11905" y="13977"/>
                    </a:cubicBezTo>
                    <a:cubicBezTo>
                      <a:pt x="12185" y="14260"/>
                      <a:pt x="12455" y="14549"/>
                      <a:pt x="12716" y="14846"/>
                    </a:cubicBezTo>
                    <a:cubicBezTo>
                      <a:pt x="12172" y="14906"/>
                      <a:pt x="10651" y="15200"/>
                      <a:pt x="8853" y="16316"/>
                    </a:cubicBezTo>
                    <a:cubicBezTo>
                      <a:pt x="7701" y="17031"/>
                      <a:pt x="7067" y="17139"/>
                      <a:pt x="7067" y="17145"/>
                    </a:cubicBezTo>
                    <a:cubicBezTo>
                      <a:pt x="7080" y="17138"/>
                      <a:pt x="8048" y="17936"/>
                      <a:pt x="10828" y="16683"/>
                    </a:cubicBezTo>
                    <a:cubicBezTo>
                      <a:pt x="12392" y="15965"/>
                      <a:pt x="12985" y="15619"/>
                      <a:pt x="13216" y="15448"/>
                    </a:cubicBezTo>
                    <a:cubicBezTo>
                      <a:pt x="13478" y="15777"/>
                      <a:pt x="13728" y="16115"/>
                      <a:pt x="13957" y="16467"/>
                    </a:cubicBezTo>
                    <a:cubicBezTo>
                      <a:pt x="13469" y="16482"/>
                      <a:pt x="11776" y="16686"/>
                      <a:pt x="9814" y="17749"/>
                    </a:cubicBezTo>
                    <a:cubicBezTo>
                      <a:pt x="8556" y="18431"/>
                      <a:pt x="7911" y="18453"/>
                      <a:pt x="7910" y="18460"/>
                    </a:cubicBezTo>
                    <a:cubicBezTo>
                      <a:pt x="7929" y="18449"/>
                      <a:pt x="8812" y="19391"/>
                      <a:pt x="11763" y="18300"/>
                    </a:cubicBezTo>
                    <a:cubicBezTo>
                      <a:pt x="13525" y="17631"/>
                      <a:pt x="14145" y="17307"/>
                      <a:pt x="14366" y="17150"/>
                    </a:cubicBezTo>
                    <a:cubicBezTo>
                      <a:pt x="14582" y="17535"/>
                      <a:pt x="14778" y="17934"/>
                      <a:pt x="14947" y="18351"/>
                    </a:cubicBezTo>
                    <a:cubicBezTo>
                      <a:pt x="14842" y="18337"/>
                      <a:pt x="14688" y="18326"/>
                      <a:pt x="14481" y="18331"/>
                    </a:cubicBezTo>
                    <a:cubicBezTo>
                      <a:pt x="13771" y="18347"/>
                      <a:pt x="12470" y="18540"/>
                      <a:pt x="10603" y="19358"/>
                    </a:cubicBezTo>
                    <a:cubicBezTo>
                      <a:pt x="9225" y="19963"/>
                      <a:pt x="8606" y="19917"/>
                      <a:pt x="8603" y="19926"/>
                    </a:cubicBezTo>
                    <a:cubicBezTo>
                      <a:pt x="8630" y="19910"/>
                      <a:pt x="9160" y="20991"/>
                      <a:pt x="12264" y="20225"/>
                    </a:cubicBezTo>
                    <a:cubicBezTo>
                      <a:pt x="14205" y="19745"/>
                      <a:pt x="14992" y="19291"/>
                      <a:pt x="15229" y="19131"/>
                    </a:cubicBezTo>
                    <a:cubicBezTo>
                      <a:pt x="15466" y="19883"/>
                      <a:pt x="15626" y="20689"/>
                      <a:pt x="15691" y="21562"/>
                    </a:cubicBezTo>
                    <a:cubicBezTo>
                      <a:pt x="15691" y="21562"/>
                      <a:pt x="16024" y="21598"/>
                      <a:pt x="16182" y="21323"/>
                    </a:cubicBezTo>
                    <a:cubicBezTo>
                      <a:pt x="16111" y="20471"/>
                      <a:pt x="15951" y="19686"/>
                      <a:pt x="15725" y="18949"/>
                    </a:cubicBezTo>
                    <a:cubicBezTo>
                      <a:pt x="16090" y="18857"/>
                      <a:pt x="16853" y="18648"/>
                      <a:pt x="18392" y="18012"/>
                    </a:cubicBezTo>
                    <a:cubicBezTo>
                      <a:pt x="21600" y="16688"/>
                      <a:pt x="20985" y="15166"/>
                      <a:pt x="20943" y="15200"/>
                    </a:cubicBezTo>
                    <a:cubicBezTo>
                      <a:pt x="20945" y="15206"/>
                      <a:pt x="20619" y="15776"/>
                      <a:pt x="19076" y="16187"/>
                    </a:cubicBezTo>
                    <a:cubicBezTo>
                      <a:pt x="17072" y="16722"/>
                      <a:pt x="15922" y="17643"/>
                      <a:pt x="15430" y="18103"/>
                    </a:cubicBezTo>
                    <a:cubicBezTo>
                      <a:pt x="15262" y="17686"/>
                      <a:pt x="15068" y="17287"/>
                      <a:pt x="14857" y="16902"/>
                    </a:cubicBezTo>
                    <a:cubicBezTo>
                      <a:pt x="15271" y="16788"/>
                      <a:pt x="16200" y="16516"/>
                      <a:pt x="17453" y="15928"/>
                    </a:cubicBezTo>
                    <a:cubicBezTo>
                      <a:pt x="20350" y="14568"/>
                      <a:pt x="19548" y="13070"/>
                      <a:pt x="19519" y="13094"/>
                    </a:cubicBezTo>
                    <a:cubicBezTo>
                      <a:pt x="19521" y="13099"/>
                      <a:pt x="19362" y="13789"/>
                      <a:pt x="17852" y="14275"/>
                    </a:cubicBezTo>
                    <a:cubicBezTo>
                      <a:pt x="15934" y="14892"/>
                      <a:pt x="14884" y="15764"/>
                      <a:pt x="14438" y="16196"/>
                    </a:cubicBezTo>
                    <a:cubicBezTo>
                      <a:pt x="14206" y="15834"/>
                      <a:pt x="13956" y="15487"/>
                      <a:pt x="13691" y="15150"/>
                    </a:cubicBezTo>
                    <a:cubicBezTo>
                      <a:pt x="14077" y="14998"/>
                      <a:pt x="14952" y="14646"/>
                      <a:pt x="16077" y="14041"/>
                    </a:cubicBezTo>
                    <a:cubicBezTo>
                      <a:pt x="18633" y="12666"/>
                      <a:pt x="17870" y="11334"/>
                      <a:pt x="17859" y="11355"/>
                    </a:cubicBezTo>
                    <a:cubicBezTo>
                      <a:pt x="17574" y="11876"/>
                      <a:pt x="17295" y="11834"/>
                      <a:pt x="15903" y="12556"/>
                    </a:cubicBezTo>
                    <a:cubicBezTo>
                      <a:pt x="14467" y="13302"/>
                      <a:pt x="13596" y="14153"/>
                      <a:pt x="13211" y="14567"/>
                    </a:cubicBezTo>
                    <a:cubicBezTo>
                      <a:pt x="12945" y="14259"/>
                      <a:pt x="12669" y="13958"/>
                      <a:pt x="12381" y="13667"/>
                    </a:cubicBezTo>
                    <a:cubicBezTo>
                      <a:pt x="12713" y="13520"/>
                      <a:pt x="13400" y="13201"/>
                      <a:pt x="14634" y="12447"/>
                    </a:cubicBezTo>
                    <a:cubicBezTo>
                      <a:pt x="16731" y="11165"/>
                      <a:pt x="16106" y="9898"/>
                      <a:pt x="16095" y="9908"/>
                    </a:cubicBezTo>
                    <a:cubicBezTo>
                      <a:pt x="16097" y="9912"/>
                      <a:pt x="15961" y="10322"/>
                      <a:pt x="14624" y="10959"/>
                    </a:cubicBezTo>
                    <a:cubicBezTo>
                      <a:pt x="13142" y="11665"/>
                      <a:pt x="12222" y="12706"/>
                      <a:pt x="11859" y="13155"/>
                    </a:cubicBezTo>
                    <a:cubicBezTo>
                      <a:pt x="11594" y="12903"/>
                      <a:pt x="11318" y="12659"/>
                      <a:pt x="11042" y="12415"/>
                    </a:cubicBezTo>
                    <a:cubicBezTo>
                      <a:pt x="11352" y="12268"/>
                      <a:pt x="11906" y="11963"/>
                      <a:pt x="13008" y="11252"/>
                    </a:cubicBezTo>
                    <a:cubicBezTo>
                      <a:pt x="15333" y="9766"/>
                      <a:pt x="14315" y="8666"/>
                      <a:pt x="14311" y="8671"/>
                    </a:cubicBezTo>
                    <a:cubicBezTo>
                      <a:pt x="14312" y="8674"/>
                      <a:pt x="14041" y="9266"/>
                      <a:pt x="12854" y="10012"/>
                    </a:cubicBezTo>
                    <a:cubicBezTo>
                      <a:pt x="11765" y="10697"/>
                      <a:pt x="10887" y="11559"/>
                      <a:pt x="10507" y="11946"/>
                    </a:cubicBezTo>
                    <a:cubicBezTo>
                      <a:pt x="10246" y="11723"/>
                      <a:pt x="9982" y="11502"/>
                      <a:pt x="9716" y="11283"/>
                    </a:cubicBezTo>
                    <a:cubicBezTo>
                      <a:pt x="10002" y="11129"/>
                      <a:pt x="10504" y="10818"/>
                      <a:pt x="11484" y="10122"/>
                    </a:cubicBezTo>
                    <a:cubicBezTo>
                      <a:pt x="13599" y="8630"/>
                      <a:pt x="12636" y="7648"/>
                      <a:pt x="12636" y="7650"/>
                    </a:cubicBezTo>
                    <a:cubicBezTo>
                      <a:pt x="12636" y="7653"/>
                      <a:pt x="12456" y="8116"/>
                      <a:pt x="11358" y="8823"/>
                    </a:cubicBezTo>
                    <a:cubicBezTo>
                      <a:pt x="10396" y="9442"/>
                      <a:pt x="9548" y="10417"/>
                      <a:pt x="9189" y="10846"/>
                    </a:cubicBezTo>
                    <a:cubicBezTo>
                      <a:pt x="8933" y="10637"/>
                      <a:pt x="8680" y="10425"/>
                      <a:pt x="8424" y="10216"/>
                    </a:cubicBezTo>
                    <a:cubicBezTo>
                      <a:pt x="8687" y="10058"/>
                      <a:pt x="9136" y="9752"/>
                      <a:pt x="9993" y="9087"/>
                    </a:cubicBezTo>
                    <a:cubicBezTo>
                      <a:pt x="11903" y="7615"/>
                      <a:pt x="11028" y="6724"/>
                      <a:pt x="11031" y="6723"/>
                    </a:cubicBezTo>
                    <a:cubicBezTo>
                      <a:pt x="11031" y="6726"/>
                      <a:pt x="10838" y="7307"/>
                      <a:pt x="9832" y="7967"/>
                    </a:cubicBezTo>
                    <a:cubicBezTo>
                      <a:pt x="8824" y="8627"/>
                      <a:pt x="8201" y="9401"/>
                      <a:pt x="7915" y="9798"/>
                    </a:cubicBezTo>
                    <a:cubicBezTo>
                      <a:pt x="7721" y="9639"/>
                      <a:pt x="7524" y="9481"/>
                      <a:pt x="7333" y="9320"/>
                    </a:cubicBezTo>
                    <a:cubicBezTo>
                      <a:pt x="7557" y="9167"/>
                      <a:pt x="7939" y="8872"/>
                      <a:pt x="8665" y="8231"/>
                    </a:cubicBezTo>
                    <a:cubicBezTo>
                      <a:pt x="10279" y="6806"/>
                      <a:pt x="9529" y="5877"/>
                      <a:pt x="9533" y="5877"/>
                    </a:cubicBezTo>
                    <a:cubicBezTo>
                      <a:pt x="9533" y="5879"/>
                      <a:pt x="9367" y="6324"/>
                      <a:pt x="8541" y="7008"/>
                    </a:cubicBezTo>
                    <a:cubicBezTo>
                      <a:pt x="7834" y="7595"/>
                      <a:pt x="7223" y="8530"/>
                      <a:pt x="6915" y="8964"/>
                    </a:cubicBezTo>
                    <a:cubicBezTo>
                      <a:pt x="6711" y="8789"/>
                      <a:pt x="6512" y="8612"/>
                      <a:pt x="6313" y="8433"/>
                    </a:cubicBezTo>
                    <a:cubicBezTo>
                      <a:pt x="6562" y="8311"/>
                      <a:pt x="6976" y="8051"/>
                      <a:pt x="7607" y="7321"/>
                    </a:cubicBezTo>
                    <a:cubicBezTo>
                      <a:pt x="8944" y="5775"/>
                      <a:pt x="8252" y="5101"/>
                      <a:pt x="8258" y="5102"/>
                    </a:cubicBezTo>
                    <a:cubicBezTo>
                      <a:pt x="8257" y="5104"/>
                      <a:pt x="8156" y="5518"/>
                      <a:pt x="7445" y="6211"/>
                    </a:cubicBezTo>
                    <a:cubicBezTo>
                      <a:pt x="6795" y="6844"/>
                      <a:pt x="6166" y="7763"/>
                      <a:pt x="5936" y="8098"/>
                    </a:cubicBezTo>
                    <a:cubicBezTo>
                      <a:pt x="5772" y="7946"/>
                      <a:pt x="5610" y="7792"/>
                      <a:pt x="5450" y="7636"/>
                    </a:cubicBezTo>
                    <a:cubicBezTo>
                      <a:pt x="5673" y="7479"/>
                      <a:pt x="6045" y="7167"/>
                      <a:pt x="6582" y="6506"/>
                    </a:cubicBezTo>
                    <a:cubicBezTo>
                      <a:pt x="7796" y="5013"/>
                      <a:pt x="7122" y="4348"/>
                      <a:pt x="7127" y="4349"/>
                    </a:cubicBezTo>
                    <a:cubicBezTo>
                      <a:pt x="7127" y="4351"/>
                      <a:pt x="7005" y="4779"/>
                      <a:pt x="6369" y="5446"/>
                    </a:cubicBezTo>
                    <a:cubicBezTo>
                      <a:pt x="5780" y="6063"/>
                      <a:pt x="5293" y="6932"/>
                      <a:pt x="5100" y="7284"/>
                    </a:cubicBezTo>
                    <a:cubicBezTo>
                      <a:pt x="4924" y="7105"/>
                      <a:pt x="4752" y="6922"/>
                      <a:pt x="4584" y="6737"/>
                    </a:cubicBezTo>
                    <a:cubicBezTo>
                      <a:pt x="4771" y="6584"/>
                      <a:pt x="5280" y="6162"/>
                      <a:pt x="5644" y="5643"/>
                    </a:cubicBezTo>
                    <a:cubicBezTo>
                      <a:pt x="6676" y="4175"/>
                      <a:pt x="6160" y="3644"/>
                      <a:pt x="6165" y="3647"/>
                    </a:cubicBezTo>
                    <a:cubicBezTo>
                      <a:pt x="6164" y="3648"/>
                      <a:pt x="6120" y="4110"/>
                      <a:pt x="5509" y="4713"/>
                    </a:cubicBezTo>
                    <a:cubicBezTo>
                      <a:pt x="4989" y="5238"/>
                      <a:pt x="4495" y="6146"/>
                      <a:pt x="4330" y="6454"/>
                    </a:cubicBezTo>
                    <a:cubicBezTo>
                      <a:pt x="4181" y="6282"/>
                      <a:pt x="4036" y="6107"/>
                      <a:pt x="3896" y="5930"/>
                    </a:cubicBezTo>
                    <a:cubicBezTo>
                      <a:pt x="4070" y="5821"/>
                      <a:pt x="4413" y="5558"/>
                      <a:pt x="4909" y="4883"/>
                    </a:cubicBezTo>
                    <a:cubicBezTo>
                      <a:pt x="5900" y="3533"/>
                      <a:pt x="5425" y="3048"/>
                      <a:pt x="5427" y="3052"/>
                    </a:cubicBezTo>
                    <a:cubicBezTo>
                      <a:pt x="5427" y="3052"/>
                      <a:pt x="5401" y="3441"/>
                      <a:pt x="4835" y="3973"/>
                    </a:cubicBezTo>
                    <a:cubicBezTo>
                      <a:pt x="4337" y="4450"/>
                      <a:pt x="3822" y="5379"/>
                      <a:pt x="3679" y="5641"/>
                    </a:cubicBezTo>
                    <a:cubicBezTo>
                      <a:pt x="3553" y="5473"/>
                      <a:pt x="3430" y="5303"/>
                      <a:pt x="3312" y="5129"/>
                    </a:cubicBezTo>
                    <a:cubicBezTo>
                      <a:pt x="3475" y="5036"/>
                      <a:pt x="3799" y="4809"/>
                      <a:pt x="4276" y="4226"/>
                    </a:cubicBezTo>
                    <a:cubicBezTo>
                      <a:pt x="5234" y="3055"/>
                      <a:pt x="4788" y="2499"/>
                      <a:pt x="4790" y="2504"/>
                    </a:cubicBezTo>
                    <a:cubicBezTo>
                      <a:pt x="4789" y="2504"/>
                      <a:pt x="4764" y="2853"/>
                      <a:pt x="4230" y="3323"/>
                    </a:cubicBezTo>
                    <a:cubicBezTo>
                      <a:pt x="3766" y="3735"/>
                      <a:pt x="3273" y="4567"/>
                      <a:pt x="3119" y="4834"/>
                    </a:cubicBezTo>
                    <a:cubicBezTo>
                      <a:pt x="3008" y="4660"/>
                      <a:pt x="2903" y="4481"/>
                      <a:pt x="2801" y="4300"/>
                    </a:cubicBezTo>
                    <a:cubicBezTo>
                      <a:pt x="2948" y="4249"/>
                      <a:pt x="3205" y="4064"/>
                      <a:pt x="3651" y="3475"/>
                    </a:cubicBezTo>
                    <a:cubicBezTo>
                      <a:pt x="4477" y="2376"/>
                      <a:pt x="4068" y="1894"/>
                      <a:pt x="4067" y="1899"/>
                    </a:cubicBezTo>
                    <a:cubicBezTo>
                      <a:pt x="4067" y="1899"/>
                      <a:pt x="4045" y="2249"/>
                      <a:pt x="3558" y="2669"/>
                    </a:cubicBezTo>
                    <a:cubicBezTo>
                      <a:pt x="3151" y="3020"/>
                      <a:pt x="2753" y="3662"/>
                      <a:pt x="2596" y="3928"/>
                    </a:cubicBezTo>
                    <a:cubicBezTo>
                      <a:pt x="2507" y="3757"/>
                      <a:pt x="2423" y="3583"/>
                      <a:pt x="2343" y="3406"/>
                    </a:cubicBezTo>
                    <a:cubicBezTo>
                      <a:pt x="2470" y="3326"/>
                      <a:pt x="2676" y="3142"/>
                      <a:pt x="3021" y="2689"/>
                    </a:cubicBezTo>
                    <a:cubicBezTo>
                      <a:pt x="3732" y="1758"/>
                      <a:pt x="3289" y="1328"/>
                      <a:pt x="3286" y="1333"/>
                    </a:cubicBezTo>
                    <a:cubicBezTo>
                      <a:pt x="3285" y="1333"/>
                      <a:pt x="3298" y="1600"/>
                      <a:pt x="2902" y="2010"/>
                    </a:cubicBezTo>
                    <a:cubicBezTo>
                      <a:pt x="2620" y="2299"/>
                      <a:pt x="2358" y="2735"/>
                      <a:pt x="2188" y="3035"/>
                    </a:cubicBezTo>
                    <a:cubicBezTo>
                      <a:pt x="2124" y="2876"/>
                      <a:pt x="2059" y="2718"/>
                      <a:pt x="2002" y="2555"/>
                    </a:cubicBezTo>
                    <a:cubicBezTo>
                      <a:pt x="2098" y="2477"/>
                      <a:pt x="2242" y="2328"/>
                      <a:pt x="2526" y="1904"/>
                    </a:cubicBezTo>
                    <a:cubicBezTo>
                      <a:pt x="3107" y="1035"/>
                      <a:pt x="2615" y="749"/>
                      <a:pt x="2610" y="754"/>
                    </a:cubicBezTo>
                    <a:cubicBezTo>
                      <a:pt x="2610" y="753"/>
                      <a:pt x="2670" y="868"/>
                      <a:pt x="2359" y="1230"/>
                    </a:cubicBezTo>
                    <a:cubicBezTo>
                      <a:pt x="2147" y="1468"/>
                      <a:pt x="1972" y="1819"/>
                      <a:pt x="1853" y="2080"/>
                    </a:cubicBezTo>
                    <a:cubicBezTo>
                      <a:pt x="1841" y="2038"/>
                      <a:pt x="1828" y="1997"/>
                      <a:pt x="1816" y="1955"/>
                    </a:cubicBezTo>
                    <a:cubicBezTo>
                      <a:pt x="1760" y="1674"/>
                      <a:pt x="1692" y="1386"/>
                      <a:pt x="1602" y="1090"/>
                    </a:cubicBezTo>
                    <a:cubicBezTo>
                      <a:pt x="1463" y="632"/>
                      <a:pt x="1317" y="256"/>
                      <a:pt x="1175" y="16"/>
                    </a:cubicBezTo>
                    <a:cubicBezTo>
                      <a:pt x="1168" y="3"/>
                      <a:pt x="1152" y="-2"/>
                      <a:pt x="1131" y="0"/>
                    </a:cubicBez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sp>
            <p:nvSpPr>
              <p:cNvPr id="173" name="Folha"/>
              <p:cNvSpPr/>
              <p:nvPr/>
            </p:nvSpPr>
            <p:spPr>
              <a:xfrm>
                <a:off x="4778403" y="3442527"/>
                <a:ext cx="395894" cy="825918"/>
              </a:xfrm>
              <a:custGeom>
                <a:avLst/>
                <a:gdLst/>
                <a:ahLst/>
                <a:cxnLst>
                  <a:cxn ang="0">
                    <a:pos x="wd2" y="hd2"/>
                  </a:cxn>
                  <a:cxn ang="5400000">
                    <a:pos x="wd2" y="hd2"/>
                  </a:cxn>
                  <a:cxn ang="10800000">
                    <a:pos x="wd2" y="hd2"/>
                  </a:cxn>
                  <a:cxn ang="16200000">
                    <a:pos x="wd2" y="hd2"/>
                  </a:cxn>
                </a:cxnLst>
                <a:rect l="0" t="0" r="r" b="b"/>
                <a:pathLst>
                  <a:path w="21051" h="21257" fill="norm" stroke="1" extrusionOk="0">
                    <a:moveTo>
                      <a:pt x="8569" y="0"/>
                    </a:moveTo>
                    <a:cubicBezTo>
                      <a:pt x="8569" y="0"/>
                      <a:pt x="7960" y="872"/>
                      <a:pt x="7063" y="1296"/>
                    </a:cubicBezTo>
                    <a:cubicBezTo>
                      <a:pt x="7063" y="1296"/>
                      <a:pt x="6773" y="1291"/>
                      <a:pt x="6305" y="1071"/>
                    </a:cubicBezTo>
                    <a:cubicBezTo>
                      <a:pt x="5070" y="2064"/>
                      <a:pt x="4829" y="2643"/>
                      <a:pt x="4829" y="2643"/>
                    </a:cubicBezTo>
                    <a:cubicBezTo>
                      <a:pt x="4829" y="2643"/>
                      <a:pt x="4438" y="2681"/>
                      <a:pt x="3930" y="2574"/>
                    </a:cubicBezTo>
                    <a:cubicBezTo>
                      <a:pt x="3128" y="3239"/>
                      <a:pt x="3078" y="4268"/>
                      <a:pt x="3078" y="4268"/>
                    </a:cubicBezTo>
                    <a:cubicBezTo>
                      <a:pt x="3078" y="4268"/>
                      <a:pt x="2753" y="4335"/>
                      <a:pt x="2203" y="4231"/>
                    </a:cubicBezTo>
                    <a:cubicBezTo>
                      <a:pt x="1635" y="5413"/>
                      <a:pt x="1792" y="6413"/>
                      <a:pt x="1792" y="6413"/>
                    </a:cubicBezTo>
                    <a:cubicBezTo>
                      <a:pt x="1792" y="6413"/>
                      <a:pt x="1308" y="6468"/>
                      <a:pt x="955" y="6337"/>
                    </a:cubicBezTo>
                    <a:cubicBezTo>
                      <a:pt x="298" y="7555"/>
                      <a:pt x="1031" y="9725"/>
                      <a:pt x="1031" y="9725"/>
                    </a:cubicBezTo>
                    <a:cubicBezTo>
                      <a:pt x="1031" y="9725"/>
                      <a:pt x="857" y="9731"/>
                      <a:pt x="0" y="9765"/>
                    </a:cubicBezTo>
                    <a:cubicBezTo>
                      <a:pt x="33" y="11547"/>
                      <a:pt x="2351" y="13629"/>
                      <a:pt x="2351" y="13629"/>
                    </a:cubicBezTo>
                    <a:cubicBezTo>
                      <a:pt x="2351" y="13629"/>
                      <a:pt x="1961" y="13730"/>
                      <a:pt x="1320" y="13851"/>
                    </a:cubicBezTo>
                    <a:cubicBezTo>
                      <a:pt x="2533" y="15496"/>
                      <a:pt x="7438" y="17151"/>
                      <a:pt x="9007" y="17647"/>
                    </a:cubicBezTo>
                    <a:cubicBezTo>
                      <a:pt x="8362" y="19739"/>
                      <a:pt x="7186" y="20393"/>
                      <a:pt x="6980" y="20603"/>
                    </a:cubicBezTo>
                    <a:cubicBezTo>
                      <a:pt x="6624" y="20967"/>
                      <a:pt x="8642" y="21600"/>
                      <a:pt x="9038" y="21026"/>
                    </a:cubicBezTo>
                    <a:cubicBezTo>
                      <a:pt x="9646" y="20377"/>
                      <a:pt x="10024" y="19132"/>
                      <a:pt x="10258" y="17707"/>
                    </a:cubicBezTo>
                    <a:cubicBezTo>
                      <a:pt x="19307" y="16546"/>
                      <a:pt x="20265" y="13117"/>
                      <a:pt x="20265" y="13117"/>
                    </a:cubicBezTo>
                    <a:cubicBezTo>
                      <a:pt x="20265" y="13117"/>
                      <a:pt x="19734" y="13084"/>
                      <a:pt x="19203" y="12995"/>
                    </a:cubicBezTo>
                    <a:cubicBezTo>
                      <a:pt x="21600" y="10731"/>
                      <a:pt x="20978" y="8626"/>
                      <a:pt x="20978" y="8626"/>
                    </a:cubicBezTo>
                    <a:cubicBezTo>
                      <a:pt x="20978" y="8626"/>
                      <a:pt x="20532" y="8683"/>
                      <a:pt x="19875" y="8574"/>
                    </a:cubicBezTo>
                    <a:cubicBezTo>
                      <a:pt x="20421" y="6667"/>
                      <a:pt x="19241" y="4715"/>
                      <a:pt x="19241" y="4715"/>
                    </a:cubicBezTo>
                    <a:cubicBezTo>
                      <a:pt x="19241" y="4715"/>
                      <a:pt x="18747" y="4854"/>
                      <a:pt x="18238" y="4840"/>
                    </a:cubicBezTo>
                    <a:cubicBezTo>
                      <a:pt x="17533" y="3662"/>
                      <a:pt x="16670" y="2678"/>
                      <a:pt x="16670" y="2678"/>
                    </a:cubicBezTo>
                    <a:cubicBezTo>
                      <a:pt x="16670" y="2678"/>
                      <a:pt x="16400" y="2794"/>
                      <a:pt x="15946" y="2838"/>
                    </a:cubicBezTo>
                    <a:cubicBezTo>
                      <a:pt x="15399" y="2183"/>
                      <a:pt x="13619" y="1268"/>
                      <a:pt x="13619" y="1268"/>
                    </a:cubicBezTo>
                    <a:cubicBezTo>
                      <a:pt x="13619" y="1268"/>
                      <a:pt x="13482" y="1326"/>
                      <a:pt x="13009" y="1473"/>
                    </a:cubicBezTo>
                    <a:cubicBezTo>
                      <a:pt x="12618" y="1044"/>
                      <a:pt x="11299" y="602"/>
                      <a:pt x="11299" y="602"/>
                    </a:cubicBezTo>
                    <a:lnTo>
                      <a:pt x="10682" y="881"/>
                    </a:lnTo>
                    <a:cubicBezTo>
                      <a:pt x="10682" y="881"/>
                      <a:pt x="9822" y="323"/>
                      <a:pt x="8569" y="0"/>
                    </a:cubicBezTo>
                    <a:close/>
                  </a:path>
                </a:pathLst>
              </a:custGeom>
              <a:blipFill rotWithShape="1">
                <a:blip r:embed="rId5"/>
                <a:srcRect l="0" t="0" r="0" b="0"/>
                <a:tile tx="0" ty="0" sx="100000" sy="100000" flip="none" algn="tl"/>
              </a:blipFill>
              <a:ln w="101600" cap="rnd">
                <a:noFill/>
                <a:miter lim="400000"/>
              </a:ln>
              <a:effectLst/>
            </p:spPr>
            <p:txBody>
              <a:bodyPr wrap="square" lIns="50800" tIns="50800" rIns="50800" bIns="50800" numCol="1" anchor="ctr">
                <a:noAutofit/>
              </a:bodyPr>
              <a:lstStyle/>
              <a:p>
                <a:pPr algn="ctr">
                  <a:spcBef>
                    <a:spcPts val="0"/>
                  </a:spcBef>
                  <a:defRPr i="0" spc="0" sz="2400">
                    <a:solidFill>
                      <a:srgbClr val="FFFFFF"/>
                    </a:solidFill>
                    <a:latin typeface="DIN Alternate"/>
                    <a:ea typeface="DIN Alternate"/>
                    <a:cs typeface="DIN Alternate"/>
                    <a:sym typeface="DIN Alternate"/>
                  </a:defRPr>
                </a:pPr>
              </a:p>
            </p:txBody>
          </p:sp>
        </p:grpSp>
        <p:pic>
          <p:nvPicPr>
            <p:cNvPr id="175" name="Define um" descr="Define um"/>
            <p:cNvPicPr>
              <a:picLocks noChangeAspect="0"/>
            </p:cNvPicPr>
            <p:nvPr/>
          </p:nvPicPr>
          <p:blipFill>
            <a:blip r:embed="rId6">
              <a:extLst/>
            </a:blip>
            <a:stretch>
              <a:fillRect/>
            </a:stretch>
          </p:blipFill>
          <p:spPr>
            <a:xfrm>
              <a:off x="-35881" y="1298236"/>
              <a:ext cx="3505169" cy="1380009"/>
            </a:xfrm>
            <a:prstGeom prst="rect">
              <a:avLst/>
            </a:prstGeom>
            <a:effectLst>
              <a:outerShdw sx="100000" sy="100000" kx="0" ky="0" algn="b" rotWithShape="0" blurRad="203200" dist="292100" dir="9300000">
                <a:srgbClr val="000000">
                  <a:alpha val="77000"/>
                </a:srgbClr>
              </a:outerShdw>
            </a:effectLst>
          </p:spPr>
        </p:pic>
      </p:gr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9" grpId="1" fill="hold">
                                  <p:stCondLst>
                                    <p:cond delay="0"/>
                                  </p:stCondLst>
                                  <p:iterate type="el" backwards="0">
                                    <p:tmAbs val="0"/>
                                  </p:iterate>
                                  <p:childTnLst>
                                    <p:set>
                                      <p:cBhvr>
                                        <p:cTn id="6" fill="hold"/>
                                        <p:tgtEl>
                                          <p:spTgt spid="176"/>
                                        </p:tgtEl>
                                        <p:attrNameLst>
                                          <p:attrName>style.visibility</p:attrName>
                                        </p:attrNameLst>
                                      </p:cBhvr>
                                      <p:to>
                                        <p:strVal val="visible"/>
                                      </p:to>
                                    </p:set>
                                    <p:animEffect filter="dissolve" transition="in">
                                      <p:cBhvr>
                                        <p:cTn id="7" dur="500"/>
                                        <p:tgtEl>
                                          <p:spTgt spid="1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6" grpId="1"/>
    </p:bldLst>
  </p:timing>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78"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179"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0" name="Ok, qual o problema aqui?"/>
          <p:cNvSpPr txBox="1"/>
          <p:nvPr>
            <p:ph type="title"/>
          </p:nvPr>
        </p:nvSpPr>
        <p:spPr>
          <a:prstGeom prst="rect">
            <a:avLst/>
          </a:prstGeom>
        </p:spPr>
        <p:txBody>
          <a:bodyPr/>
          <a:lstStyle>
            <a:lvl1pPr defTabSz="514095">
              <a:spcBef>
                <a:spcPts val="2000"/>
              </a:spcBef>
              <a:defRPr sz="4576"/>
            </a:lvl1pPr>
          </a:lstStyle>
          <a:p>
            <a:pPr/>
            <a:r>
              <a:t>Ok, qual o problema aqui?</a:t>
            </a:r>
          </a:p>
        </p:txBody>
      </p:sp>
      <p:sp>
        <p:nvSpPr>
          <p:cNvPr id="181" name="Muitos trabalhos para resolver diferentes desafios no nível de rede, sistemas, middleware, aplicações, técnicas ou modelos.…"/>
          <p:cNvSpPr txBox="1"/>
          <p:nvPr>
            <p:ph type="body" sz="half" idx="1"/>
          </p:nvPr>
        </p:nvSpPr>
        <p:spPr>
          <a:prstGeom prst="rect">
            <a:avLst/>
          </a:prstGeom>
        </p:spPr>
        <p:txBody>
          <a:bodyPr/>
          <a:lstStyle/>
          <a:p>
            <a:pPr marL="373888" indent="-373888" defTabSz="537463">
              <a:spcBef>
                <a:spcPts val="1600"/>
              </a:spcBef>
              <a:defRPr sz="2576"/>
            </a:pPr>
            <a:r>
              <a:t>Muitos trabalhos para resolver diferentes desafios no nível de rede, sistemas, middleware, aplicações, técnicas ou modelos. </a:t>
            </a:r>
          </a:p>
          <a:p>
            <a:pPr marL="373888" indent="-373888" defTabSz="537463">
              <a:spcBef>
                <a:spcPts val="1600"/>
              </a:spcBef>
              <a:defRPr sz="2576"/>
            </a:pPr>
            <a:r>
              <a:t>Soluções de arquitetura são projetados para facilitar aplicações em contextos isolados.</a:t>
            </a:r>
          </a:p>
          <a:p>
            <a:pPr marL="373888" indent="-373888" defTabSz="537463">
              <a:spcBef>
                <a:spcPts val="1600"/>
              </a:spcBef>
              <a:defRPr sz="2576"/>
            </a:pPr>
            <a:r>
              <a:t>Não tratam a sensibilidade aos diferentes contextos de forma eficiente</a:t>
            </a:r>
          </a:p>
          <a:p>
            <a:pPr marL="373888" indent="-373888" defTabSz="537463">
              <a:spcBef>
                <a:spcPts val="1600"/>
              </a:spcBef>
              <a:defRPr sz="2576"/>
            </a:pPr>
            <a:r>
              <a:t>Comunicação entre recursos ou inter-middlewares não tratado como requisito crítico nas soluções</a:t>
            </a:r>
          </a:p>
        </p:txBody>
      </p:sp>
      <p:pic>
        <p:nvPicPr>
          <p:cNvPr id="182" name="iotshare.jpg" descr="iotshare.jpg"/>
          <p:cNvPicPr>
            <a:picLocks noChangeAspect="0"/>
          </p:cNvPicPr>
          <p:nvPr/>
        </p:nvPicPr>
        <p:blipFill>
          <a:blip r:embed="rId3">
            <a:extLst/>
          </a:blip>
          <a:stretch>
            <a:fillRect/>
          </a:stretch>
        </p:blipFill>
        <p:spPr>
          <a:xfrm>
            <a:off x="-50800" y="-50801"/>
            <a:ext cx="6515100" cy="3276601"/>
          </a:xfrm>
          <a:prstGeom prst="rect">
            <a:avLst/>
          </a:prstGeom>
          <a:effectLst>
            <a:outerShdw sx="100000" sy="100000" kx="0" ky="0" algn="b" rotWithShape="0" blurRad="203200" dist="288757" dir="9276964">
              <a:srgbClr val="000000">
                <a:alpha val="77316"/>
              </a:srgbClr>
            </a:outerShdw>
          </a:effectLst>
        </p:spPr>
      </p:pic>
      <p:pic>
        <p:nvPicPr>
          <p:cNvPr id="183" name="iotshare2.png" descr="iotshare2.png"/>
          <p:cNvPicPr>
            <a:picLocks noChangeAspect="1"/>
          </p:cNvPicPr>
          <p:nvPr/>
        </p:nvPicPr>
        <p:blipFill>
          <a:blip r:embed="rId4">
            <a:extLst/>
          </a:blip>
          <a:stretch>
            <a:fillRect/>
          </a:stretch>
        </p:blipFill>
        <p:spPr>
          <a:xfrm>
            <a:off x="81729" y="4672739"/>
            <a:ext cx="6562852" cy="4527418"/>
          </a:xfrm>
          <a:prstGeom prst="rect">
            <a:avLst/>
          </a:prstGeom>
          <a:ln w="12700">
            <a:miter lim="400000"/>
          </a:ln>
        </p:spPr>
      </p:pic>
      <p:pic>
        <p:nvPicPr>
          <p:cNvPr id="184" name="O controle no ecossistema de IoT não deve central." descr="O controle no ecossistema de IoT não deve central."/>
          <p:cNvPicPr>
            <a:picLocks noChangeAspect="0"/>
          </p:cNvPicPr>
          <p:nvPr/>
        </p:nvPicPr>
        <p:blipFill>
          <a:blip r:embed="rId5">
            <a:extLst/>
          </a:blip>
          <a:stretch>
            <a:fillRect/>
          </a:stretch>
        </p:blipFill>
        <p:spPr>
          <a:xfrm>
            <a:off x="178284" y="3646027"/>
            <a:ext cx="6082332" cy="1380009"/>
          </a:xfrm>
          <a:prstGeom prst="rect">
            <a:avLst/>
          </a:prstGeom>
          <a:effectLst>
            <a:outerShdw sx="100000" sy="100000" kx="0" ky="0" algn="b" rotWithShape="0" blurRad="203200" dist="292100" dir="9300000">
              <a:srgbClr val="000000">
                <a:alpha val="77000"/>
              </a:srgbClr>
            </a:outerShdw>
          </a:effectLst>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86" name="Imagem" descr="Imagem"/>
          <p:cNvPicPr>
            <a:picLocks noChangeAspect="1"/>
          </p:cNvPicPr>
          <p:nvPr>
            <p:ph type="pic" idx="13"/>
          </p:nvPr>
        </p:nvPicPr>
        <p:blipFill>
          <a:blip r:embed="rId2">
            <a:extLst/>
          </a:blip>
          <a:srcRect l="34155" t="129" r="9870" b="129"/>
          <a:stretch>
            <a:fillRect/>
          </a:stretch>
        </p:blipFill>
        <p:spPr>
          <a:prstGeom prst="rect">
            <a:avLst/>
          </a:prstGeom>
        </p:spPr>
      </p:pic>
      <p:sp>
        <p:nvSpPr>
          <p:cNvPr id="187"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88" name="Trabalho Proposto"/>
          <p:cNvSpPr txBox="1"/>
          <p:nvPr>
            <p:ph type="title"/>
          </p:nvPr>
        </p:nvSpPr>
        <p:spPr>
          <a:prstGeom prst="rect">
            <a:avLst/>
          </a:prstGeom>
        </p:spPr>
        <p:txBody>
          <a:bodyPr/>
          <a:lstStyle/>
          <a:p>
            <a:pPr/>
            <a:r>
              <a:t>Trabalho Proposto</a:t>
            </a:r>
          </a:p>
        </p:txBody>
      </p:sp>
      <p:sp>
        <p:nvSpPr>
          <p:cNvPr id="189" name="Desenvolvimento"/>
          <p:cNvSpPr txBox="1"/>
          <p:nvPr>
            <p:ph type="body" sz="quarter" idx="1"/>
          </p:nvPr>
        </p:nvSpPr>
        <p:spPr>
          <a:prstGeom prst="rect">
            <a:avLst/>
          </a:prstGeom>
        </p:spPr>
        <p:txBody>
          <a:bodyPr/>
          <a:lstStyle/>
          <a:p>
            <a:pPr/>
            <a:r>
              <a:t>Desenvolvimento</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91" name="Imagem" descr="Imagem"/>
          <p:cNvPicPr>
            <a:picLocks noChangeAspect="1"/>
          </p:cNvPicPr>
          <p:nvPr>
            <p:ph type="pic" idx="13"/>
          </p:nvPr>
        </p:nvPicPr>
        <p:blipFill>
          <a:blip r:embed="rId2">
            <a:extLst/>
          </a:blip>
          <a:srcRect l="2257" t="129" r="26205" b="129"/>
          <a:stretch>
            <a:fillRect/>
          </a:stretch>
        </p:blipFill>
        <p:spPr>
          <a:prstGeom prst="rect">
            <a:avLst/>
          </a:prstGeom>
        </p:spPr>
      </p:pic>
      <p:sp>
        <p:nvSpPr>
          <p:cNvPr id="192" name="Linha"/>
          <p:cNvSpPr/>
          <p:nvPr>
            <p:ph type="body" idx="14"/>
          </p:nvPr>
        </p:nvSpPr>
        <p:spPr>
          <a:prstGeom prst="line">
            <a:avLst/>
          </a:prstGeom>
        </p:spPr>
        <p:txBody>
          <a:bodyPr/>
          <a:lstStyle/>
          <a:p>
            <a:pPr marL="0" indent="0" defTabSz="457200">
              <a:spcBef>
                <a:spcPts val="0"/>
              </a:spcBef>
              <a:buSzTx/>
              <a:buFontTx/>
              <a:buNone/>
              <a:defRPr sz="1200">
                <a:solidFill>
                  <a:srgbClr val="000000"/>
                </a:solidFill>
                <a:latin typeface="Helvetica"/>
                <a:ea typeface="Helvetica"/>
                <a:cs typeface="Helvetica"/>
                <a:sym typeface="Helvetica"/>
              </a:defRPr>
            </a:pPr>
          </a:p>
        </p:txBody>
      </p:sp>
      <p:sp>
        <p:nvSpPr>
          <p:cNvPr id="193" name="Objetivo"/>
          <p:cNvSpPr txBox="1"/>
          <p:nvPr>
            <p:ph type="title"/>
          </p:nvPr>
        </p:nvSpPr>
        <p:spPr>
          <a:prstGeom prst="rect">
            <a:avLst/>
          </a:prstGeom>
        </p:spPr>
        <p:txBody>
          <a:bodyPr/>
          <a:lstStyle>
            <a:lvl1pPr defTabSz="543305">
              <a:spcBef>
                <a:spcPts val="2100"/>
              </a:spcBef>
              <a:defRPr sz="4836"/>
            </a:lvl1pPr>
          </a:lstStyle>
          <a:p>
            <a:pPr/>
            <a:r>
              <a:t>Objetivo</a:t>
            </a:r>
          </a:p>
        </p:txBody>
      </p:sp>
      <p:sp>
        <p:nvSpPr>
          <p:cNvPr id="194" name="Criar uma base para uma plataforma aberta que simplifique o mapeamento e entendimento das mudanças ambientais ocorridas no passado de forma que o futuro possa ser planejado de forma cada vez mais eficiente e eficaz, sem exigir interferência humana para tal."/>
          <p:cNvSpPr txBox="1"/>
          <p:nvPr>
            <p:ph type="body" sz="half" idx="1"/>
          </p:nvPr>
        </p:nvSpPr>
        <p:spPr>
          <a:prstGeom prst="rect">
            <a:avLst/>
          </a:prstGeom>
        </p:spPr>
        <p:txBody>
          <a:bodyPr/>
          <a:lstStyle/>
          <a:p>
            <a:pPr/>
            <a:r>
              <a:t>Criar uma base para uma plataforma aberta que simplifique o mapeamento e entendimento das mudanças ambientais ocorridas no passado de forma que o futuro possa ser planejado de forma cada vez mais eficiente e eficaz, sem exigir interferência humana para tal.</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New_Template9">
  <a:themeElements>
    <a:clrScheme name="New_Template9">
      <a:dk1>
        <a:srgbClr val="5C5C5C"/>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New_Template9">
  <a:themeElements>
    <a:clrScheme name="New_Template9">
      <a:dk1>
        <a:srgbClr val="000000"/>
      </a:dk1>
      <a:lt1>
        <a:srgbClr val="FFFFFF"/>
      </a:lt1>
      <a:dk2>
        <a:srgbClr val="5C5C5C"/>
      </a:dk2>
      <a:lt2>
        <a:srgbClr val="CBCBCB"/>
      </a:lt2>
      <a:accent1>
        <a:srgbClr val="80989C"/>
      </a:accent1>
      <a:accent2>
        <a:srgbClr val="A8AB65"/>
      </a:accent2>
      <a:accent3>
        <a:srgbClr val="CBAC69"/>
      </a:accent3>
      <a:accent4>
        <a:srgbClr val="CF7330"/>
      </a:accent4>
      <a:accent5>
        <a:srgbClr val="B44C34"/>
      </a:accent5>
      <a:accent6>
        <a:srgbClr val="8C869B"/>
      </a:accent6>
      <a:hlink>
        <a:srgbClr val="0000FF"/>
      </a:hlink>
      <a:folHlink>
        <a:srgbClr val="FF00FF"/>
      </a:folHlink>
    </a:clrScheme>
    <a:fontScheme name="New_Template9">
      <a:majorFont>
        <a:latin typeface="DIN Condensed"/>
        <a:ea typeface="DIN Condensed"/>
        <a:cs typeface="DIN Condensed"/>
      </a:majorFont>
      <a:minorFont>
        <a:latin typeface="DIN Condensed"/>
        <a:ea typeface="DIN Condensed"/>
        <a:cs typeface="DIN Condensed"/>
      </a:minorFont>
    </a:fontScheme>
    <a:fmtScheme name="New_Template9">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hueOff val="-522454"/>
            <a:satOff val="1153"/>
            <a:lumOff val="13444"/>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DIN Alternate"/>
            <a:ea typeface="DIN Alternate"/>
            <a:cs typeface="DIN Alternate"/>
            <a:sym typeface="DIN Alternat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747676"/>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l" defTabSz="584200" rtl="0" fontAlgn="auto" latinLnBrk="0" hangingPunct="0">
          <a:lnSpc>
            <a:spcPct val="100000"/>
          </a:lnSpc>
          <a:spcBef>
            <a:spcPts val="1400"/>
          </a:spcBef>
          <a:spcAft>
            <a:spcPts val="0"/>
          </a:spcAft>
          <a:buClrTx/>
          <a:buSzTx/>
          <a:buFontTx/>
          <a:buNone/>
          <a:tabLst/>
          <a:defRPr b="0" baseline="0" cap="none" i="1" spc="28" strike="noStrike" sz="2800" u="none" kumimoji="0" normalizeH="0">
            <a:ln>
              <a:noFill/>
            </a:ln>
            <a:solidFill>
              <a:srgbClr val="5C5C5C"/>
            </a:solidFill>
            <a:effectLst/>
            <a:uFillTx/>
            <a:latin typeface="Iowan Old Style"/>
            <a:ea typeface="Iowan Old Style"/>
            <a:cs typeface="Iowan Old Style"/>
            <a:sym typeface="Iowan Old Styl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